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70" r:id="rId5"/>
    <p:sldId id="256" r:id="rId6"/>
    <p:sldId id="271" r:id="rId7"/>
    <p:sldId id="272" r:id="rId8"/>
    <p:sldId id="257" r:id="rId9"/>
    <p:sldId id="273" r:id="rId10"/>
    <p:sldId id="274" r:id="rId11"/>
    <p:sldId id="281" r:id="rId12"/>
    <p:sldId id="277" r:id="rId13"/>
    <p:sldId id="282" r:id="rId14"/>
    <p:sldId id="283" r:id="rId15"/>
    <p:sldId id="284"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p:scale>
          <a:sx n="70" d="100"/>
          <a:sy n="70" d="100"/>
        </p:scale>
        <p:origin x="880" y="1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E6DC35-7980-6842-8D30-4DE6EADE9584}" type="datetimeFigureOut">
              <a:rPr lang="en-US" smtClean="0"/>
              <a:t>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0BFCE3-A7FA-4F40-A8D3-D76321F459C5}" type="slidenum">
              <a:rPr lang="en-US" smtClean="0"/>
              <a:t>‹#›</a:t>
            </a:fld>
            <a:endParaRPr lang="en-US"/>
          </a:p>
        </p:txBody>
      </p:sp>
    </p:spTree>
    <p:extLst>
      <p:ext uri="{BB962C8B-B14F-4D97-AF65-F5344CB8AC3E}">
        <p14:creationId xmlns:p14="http://schemas.microsoft.com/office/powerpoint/2010/main" val="1054265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0BFCE3-A7FA-4F40-A8D3-D76321F459C5}" type="slidenum">
              <a:rPr lang="en-US" smtClean="0"/>
              <a:t>2</a:t>
            </a:fld>
            <a:endParaRPr lang="en-US"/>
          </a:p>
        </p:txBody>
      </p:sp>
    </p:spTree>
    <p:extLst>
      <p:ext uri="{BB962C8B-B14F-4D97-AF65-F5344CB8AC3E}">
        <p14:creationId xmlns:p14="http://schemas.microsoft.com/office/powerpoint/2010/main" val="398091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A0BFCE3-A7FA-4F40-A8D3-D76321F459C5}" type="slidenum">
              <a:rPr lang="en-US" smtClean="0"/>
              <a:t>6</a:t>
            </a:fld>
            <a:endParaRPr lang="en-US"/>
          </a:p>
        </p:txBody>
      </p:sp>
    </p:spTree>
    <p:extLst>
      <p:ext uri="{BB962C8B-B14F-4D97-AF65-F5344CB8AC3E}">
        <p14:creationId xmlns:p14="http://schemas.microsoft.com/office/powerpoint/2010/main" val="412272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0BFCE3-A7FA-4F40-A8D3-D76321F459C5}" type="slidenum">
              <a:rPr lang="en-US" smtClean="0"/>
              <a:t>10</a:t>
            </a:fld>
            <a:endParaRPr lang="en-US"/>
          </a:p>
        </p:txBody>
      </p:sp>
    </p:spTree>
    <p:extLst>
      <p:ext uri="{BB962C8B-B14F-4D97-AF65-F5344CB8AC3E}">
        <p14:creationId xmlns:p14="http://schemas.microsoft.com/office/powerpoint/2010/main" val="32711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0BFCE3-A7FA-4F40-A8D3-D76321F459C5}" type="slidenum">
              <a:rPr lang="en-US" smtClean="0"/>
              <a:t>13</a:t>
            </a:fld>
            <a:endParaRPr lang="en-US"/>
          </a:p>
        </p:txBody>
      </p:sp>
    </p:spTree>
    <p:extLst>
      <p:ext uri="{BB962C8B-B14F-4D97-AF65-F5344CB8AC3E}">
        <p14:creationId xmlns:p14="http://schemas.microsoft.com/office/powerpoint/2010/main" val="114856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FCD0-A3B0-9845-A59A-C36F440FFFA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5DDCBB4-7F60-D141-8A1C-F872AEA482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4A796BB-2937-644F-A45C-F910A9DEFD61}"/>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5" name="Footer Placeholder 4">
            <a:extLst>
              <a:ext uri="{FF2B5EF4-FFF2-40B4-BE49-F238E27FC236}">
                <a16:creationId xmlns:a16="http://schemas.microsoft.com/office/drawing/2014/main" id="{24A261F7-7C1C-7F4B-B723-84092435B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8FB99-F086-7849-8E65-A2A2B055059A}"/>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320211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4B6C-16C6-E64A-8755-4613A94CB9B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745481-D227-0945-98A1-931AFE99B0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CC33B2-7433-B44F-8B08-3D2DAB100ABC}"/>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5" name="Footer Placeholder 4">
            <a:extLst>
              <a:ext uri="{FF2B5EF4-FFF2-40B4-BE49-F238E27FC236}">
                <a16:creationId xmlns:a16="http://schemas.microsoft.com/office/drawing/2014/main" id="{70E4CCA4-C9D5-2745-A130-8EAE7EED98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83E656-3207-4641-A91E-8D82F584D264}"/>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8897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4F928-C7DC-4F4B-B241-9AA194B05D5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F400841-610B-1040-8084-F4882C26C33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122ED3-8D75-554A-A768-94563D4F7A5E}"/>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5" name="Footer Placeholder 4">
            <a:extLst>
              <a:ext uri="{FF2B5EF4-FFF2-40B4-BE49-F238E27FC236}">
                <a16:creationId xmlns:a16="http://schemas.microsoft.com/office/drawing/2014/main" id="{DD4FE869-3552-6A4B-9B4E-15868DE69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B64DD-6F8F-B347-B673-B95EF7309425}"/>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3215724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857E6-80E1-E247-B03A-1834DC4C92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673E74-D0BE-5A47-B551-A4080828D23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85117A-A459-3149-AF57-5AB445DB16EB}"/>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5" name="Footer Placeholder 4">
            <a:extLst>
              <a:ext uri="{FF2B5EF4-FFF2-40B4-BE49-F238E27FC236}">
                <a16:creationId xmlns:a16="http://schemas.microsoft.com/office/drawing/2014/main" id="{B037C949-C5A6-C54C-ACA4-956A15CC7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AEAB8-E29F-654B-B53F-247FF692B453}"/>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438446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CBB1-DCDC-8F41-976D-7B9BEB4FFE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2F8C7D9-A5E5-D24A-BA44-96A5C6B0E8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54FFEC9-8AF0-8B4E-BB4C-57729E7C8330}"/>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5" name="Footer Placeholder 4">
            <a:extLst>
              <a:ext uri="{FF2B5EF4-FFF2-40B4-BE49-F238E27FC236}">
                <a16:creationId xmlns:a16="http://schemas.microsoft.com/office/drawing/2014/main" id="{B453EFD6-324D-4C49-AC5E-E39896E8D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BCDD1-D9F8-AC4A-8F7B-B0EDACCFB265}"/>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1873028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B30D-61A4-5A4A-B1A2-71E2768246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8C38C9C-ECC9-204C-8FAC-705B2032969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82083F8-E16B-1C41-8C24-AEB21BCAC3F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7951C46-E0D0-6443-87C1-5423ACB53964}"/>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6" name="Footer Placeholder 5">
            <a:extLst>
              <a:ext uri="{FF2B5EF4-FFF2-40B4-BE49-F238E27FC236}">
                <a16:creationId xmlns:a16="http://schemas.microsoft.com/office/drawing/2014/main" id="{6B4633C0-6B61-CB4B-9B21-157D67E2B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DD3C1B-84B3-2B4D-A9A7-FEEC534194C2}"/>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418408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B46F-1AAD-1B45-B06F-BC194A97918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19F1D32-7E2D-2E40-8B07-D7DD01D4DD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6A2D80-3BA9-5B46-A62B-2ECF00F50DE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8F0754D-7C26-9F45-8CBF-7214EC96BE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9B3BC23-E17B-9D47-B92D-7E2E773B9AD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9893CFF-A11B-7240-AA86-E5393FDD8D52}"/>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8" name="Footer Placeholder 7">
            <a:extLst>
              <a:ext uri="{FF2B5EF4-FFF2-40B4-BE49-F238E27FC236}">
                <a16:creationId xmlns:a16="http://schemas.microsoft.com/office/drawing/2014/main" id="{054BC778-24FC-CF4D-8A36-143C500F5A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34A12B-E0AE-264C-B0B4-7E939CAB51C4}"/>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3976487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ADDC-E7EF-BF45-94C8-B7485BB97BD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EB6DB10-4E4A-BD43-AF1B-89D16CB0C434}"/>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4" name="Footer Placeholder 3">
            <a:extLst>
              <a:ext uri="{FF2B5EF4-FFF2-40B4-BE49-F238E27FC236}">
                <a16:creationId xmlns:a16="http://schemas.microsoft.com/office/drawing/2014/main" id="{AEE8EACB-8C77-C942-B192-37FCF002D4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F34CC0-5163-CD4A-9188-72D3B3CAB0B8}"/>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54568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A3BB4C-DF92-DA45-A265-3F8B5B46108B}"/>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3" name="Footer Placeholder 2">
            <a:extLst>
              <a:ext uri="{FF2B5EF4-FFF2-40B4-BE49-F238E27FC236}">
                <a16:creationId xmlns:a16="http://schemas.microsoft.com/office/drawing/2014/main" id="{055B3038-4144-DE48-921A-06E6D5207B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FA3E7-7173-764E-906D-606166D1E5E2}"/>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377531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F229-720B-D740-97C9-AB004101D8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F59317C-709D-3F45-98CF-8FA8F669CD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552BE19-2D04-7442-83B2-07FCDE989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BF6683-BA38-D743-B129-3C8304948E79}"/>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6" name="Footer Placeholder 5">
            <a:extLst>
              <a:ext uri="{FF2B5EF4-FFF2-40B4-BE49-F238E27FC236}">
                <a16:creationId xmlns:a16="http://schemas.microsoft.com/office/drawing/2014/main" id="{2EBD914A-421D-CB46-B371-AA6BE85536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E5E3A-9D1F-C443-B29E-052B2FBDCA0C}"/>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237729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0564-C430-284A-B9E2-0D1E7762386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C1ACBE-AB40-6840-AACF-81EEAEDA7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A6E5B3-53A6-1143-9446-C16ECA0FC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F88605-F0C0-9A45-8456-6D260A30FFFE}"/>
              </a:ext>
            </a:extLst>
          </p:cNvPr>
          <p:cNvSpPr>
            <a:spLocks noGrp="1"/>
          </p:cNvSpPr>
          <p:nvPr>
            <p:ph type="dt" sz="half" idx="10"/>
          </p:nvPr>
        </p:nvSpPr>
        <p:spPr/>
        <p:txBody>
          <a:bodyPr/>
          <a:lstStyle/>
          <a:p>
            <a:fld id="{25000CAD-401C-CA48-B8A4-BD2FE9C3D369}" type="datetimeFigureOut">
              <a:rPr lang="en-US" smtClean="0"/>
              <a:t>2/5/24</a:t>
            </a:fld>
            <a:endParaRPr lang="en-US"/>
          </a:p>
        </p:txBody>
      </p:sp>
      <p:sp>
        <p:nvSpPr>
          <p:cNvPr id="6" name="Footer Placeholder 5">
            <a:extLst>
              <a:ext uri="{FF2B5EF4-FFF2-40B4-BE49-F238E27FC236}">
                <a16:creationId xmlns:a16="http://schemas.microsoft.com/office/drawing/2014/main" id="{E00B1A30-657A-E440-8BC1-0D3ED2F7A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1AE3D7-31E9-854A-9561-E39446D778FC}"/>
              </a:ext>
            </a:extLst>
          </p:cNvPr>
          <p:cNvSpPr>
            <a:spLocks noGrp="1"/>
          </p:cNvSpPr>
          <p:nvPr>
            <p:ph type="sldNum" sz="quarter" idx="12"/>
          </p:nvPr>
        </p:nvSpPr>
        <p:spPr/>
        <p:txBody>
          <a:bodyPr/>
          <a:lstStyle/>
          <a:p>
            <a:fld id="{3CC9ACE5-B14E-154A-ACE4-F84510B939D0}" type="slidenum">
              <a:rPr lang="en-US" smtClean="0"/>
              <a:t>‹#›</a:t>
            </a:fld>
            <a:endParaRPr lang="en-US"/>
          </a:p>
        </p:txBody>
      </p:sp>
    </p:spTree>
    <p:extLst>
      <p:ext uri="{BB962C8B-B14F-4D97-AF65-F5344CB8AC3E}">
        <p14:creationId xmlns:p14="http://schemas.microsoft.com/office/powerpoint/2010/main" val="28350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044438-F851-4840-BD7F-C09F70AE61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79281FF-6280-8F42-9319-321BB60CA9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CBD166-6117-C347-A96C-0322539343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00CAD-401C-CA48-B8A4-BD2FE9C3D369}" type="datetimeFigureOut">
              <a:rPr lang="en-US" smtClean="0"/>
              <a:t>2/5/24</a:t>
            </a:fld>
            <a:endParaRPr lang="en-US"/>
          </a:p>
        </p:txBody>
      </p:sp>
      <p:sp>
        <p:nvSpPr>
          <p:cNvPr id="5" name="Footer Placeholder 4">
            <a:extLst>
              <a:ext uri="{FF2B5EF4-FFF2-40B4-BE49-F238E27FC236}">
                <a16:creationId xmlns:a16="http://schemas.microsoft.com/office/drawing/2014/main" id="{26C43256-86E0-4945-A381-08A98D1053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2BD36C-E8DF-DB44-B8F8-31D9E3732B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9ACE5-B14E-154A-ACE4-F84510B939D0}" type="slidenum">
              <a:rPr lang="en-US" smtClean="0"/>
              <a:t>‹#›</a:t>
            </a:fld>
            <a:endParaRPr lang="en-US"/>
          </a:p>
        </p:txBody>
      </p:sp>
    </p:spTree>
    <p:extLst>
      <p:ext uri="{BB962C8B-B14F-4D97-AF65-F5344CB8AC3E}">
        <p14:creationId xmlns:p14="http://schemas.microsoft.com/office/powerpoint/2010/main" val="3934506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tar-www.dur.ac.uk/~nm/pubhtml/counts/counts.html"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tar-www.dur.ac.uk/~nm/pubhtml/counts/counts.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ar-www.dur.ac.uk/~nm/pubhtml/counts/counts.html"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tars in space&#10;&#10;Description automatically generated">
            <a:extLst>
              <a:ext uri="{FF2B5EF4-FFF2-40B4-BE49-F238E27FC236}">
                <a16:creationId xmlns:a16="http://schemas.microsoft.com/office/drawing/2014/main" id="{94A4DF67-011F-7746-B2B8-C20D20483AD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0C4458F-F597-CF43-9BC2-313266AB5F21}"/>
              </a:ext>
            </a:extLst>
          </p:cNvPr>
          <p:cNvSpPr>
            <a:spLocks noGrp="1"/>
          </p:cNvSpPr>
          <p:nvPr>
            <p:ph type="title"/>
          </p:nvPr>
        </p:nvSpPr>
        <p:spPr>
          <a:xfrm>
            <a:off x="838200" y="136525"/>
            <a:ext cx="10515600" cy="1325563"/>
          </a:xfrm>
        </p:spPr>
        <p:txBody>
          <a:bodyPr>
            <a:normAutofit/>
          </a:bodyPr>
          <a:lstStyle/>
          <a:p>
            <a:pPr algn="ctr"/>
            <a:r>
              <a:rPr lang="en-US" sz="6600" u="sng" dirty="0">
                <a:solidFill>
                  <a:schemeClr val="bg1"/>
                </a:solidFill>
                <a:latin typeface="Optima" panose="02000503060000020004" pitchFamily="2" charset="0"/>
              </a:rPr>
              <a:t>RESULTS</a:t>
            </a:r>
          </a:p>
        </p:txBody>
      </p:sp>
      <p:sp>
        <p:nvSpPr>
          <p:cNvPr id="3" name="Content Placeholder 2">
            <a:extLst>
              <a:ext uri="{FF2B5EF4-FFF2-40B4-BE49-F238E27FC236}">
                <a16:creationId xmlns:a16="http://schemas.microsoft.com/office/drawing/2014/main" id="{112330FC-B1F1-F245-82EE-31B19F6EEF61}"/>
              </a:ext>
            </a:extLst>
          </p:cNvPr>
          <p:cNvSpPr>
            <a:spLocks noGrp="1"/>
          </p:cNvSpPr>
          <p:nvPr>
            <p:ph idx="1"/>
          </p:nvPr>
        </p:nvSpPr>
        <p:spPr/>
        <p:txBody>
          <a:bodyPr/>
          <a:lstStyle/>
          <a:p>
            <a:r>
              <a:rPr lang="en-US" dirty="0">
                <a:solidFill>
                  <a:schemeClr val="bg1"/>
                </a:solidFill>
              </a:rPr>
              <a:t>Show original FITS data next to log(N) plot</a:t>
            </a:r>
          </a:p>
          <a:p>
            <a:r>
              <a:rPr lang="en-US" dirty="0">
                <a:solidFill>
                  <a:schemeClr val="bg1"/>
                </a:solidFill>
              </a:rPr>
              <a:t>Show simulated data + object fitting</a:t>
            </a:r>
          </a:p>
          <a:p>
            <a:r>
              <a:rPr lang="en-US" dirty="0">
                <a:solidFill>
                  <a:schemeClr val="bg1"/>
                </a:solidFill>
              </a:rPr>
              <a:t>Show catalogue of objects w/ magnitude and position</a:t>
            </a:r>
          </a:p>
        </p:txBody>
      </p:sp>
    </p:spTree>
    <p:extLst>
      <p:ext uri="{BB962C8B-B14F-4D97-AF65-F5344CB8AC3E}">
        <p14:creationId xmlns:p14="http://schemas.microsoft.com/office/powerpoint/2010/main" val="3985695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tars in space&#10;&#10;Description automatically generated">
            <a:extLst>
              <a:ext uri="{FF2B5EF4-FFF2-40B4-BE49-F238E27FC236}">
                <a16:creationId xmlns:a16="http://schemas.microsoft.com/office/drawing/2014/main" id="{EBA1AE9A-1AC1-9D41-9E10-B557B4885EC5}"/>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4B619C-2B82-AC42-8DA8-5BB3508E0E58}"/>
              </a:ext>
            </a:extLst>
          </p:cNvPr>
          <p:cNvSpPr>
            <a:spLocks noGrp="1"/>
          </p:cNvSpPr>
          <p:nvPr>
            <p:ph type="title"/>
          </p:nvPr>
        </p:nvSpPr>
        <p:spPr>
          <a:xfrm>
            <a:off x="609599" y="18255"/>
            <a:ext cx="10515600" cy="1325563"/>
          </a:xfrm>
        </p:spPr>
        <p:txBody>
          <a:bodyPr>
            <a:normAutofit/>
          </a:bodyPr>
          <a:lstStyle/>
          <a:p>
            <a:r>
              <a:rPr lang="en-US" sz="5400" u="sng" dirty="0">
                <a:solidFill>
                  <a:schemeClr val="bg1"/>
                </a:solidFill>
                <a:latin typeface="Optima" panose="02000503060000020004" pitchFamily="2" charset="0"/>
              </a:rPr>
              <a:t>Discussion</a:t>
            </a:r>
            <a:endParaRPr lang="en-US" sz="5400" dirty="0"/>
          </a:p>
        </p:txBody>
      </p:sp>
      <p:sp>
        <p:nvSpPr>
          <p:cNvPr id="8" name="Content Placeholder 2">
            <a:extLst>
              <a:ext uri="{FF2B5EF4-FFF2-40B4-BE49-F238E27FC236}">
                <a16:creationId xmlns:a16="http://schemas.microsoft.com/office/drawing/2014/main" id="{C6368FCD-53D6-564C-82E6-E2F21F422B88}"/>
              </a:ext>
            </a:extLst>
          </p:cNvPr>
          <p:cNvSpPr>
            <a:spLocks noGrp="1"/>
          </p:cNvSpPr>
          <p:nvPr>
            <p:ph idx="1"/>
          </p:nvPr>
        </p:nvSpPr>
        <p:spPr>
          <a:xfrm>
            <a:off x="8573946" y="1314972"/>
            <a:ext cx="4146987" cy="4351338"/>
          </a:xfrm>
        </p:spPr>
        <p:txBody>
          <a:bodyPr>
            <a:normAutofit/>
          </a:bodyPr>
          <a:lstStyle/>
          <a:p>
            <a:r>
              <a:rPr lang="en-US" dirty="0">
                <a:solidFill>
                  <a:schemeClr val="bg1"/>
                </a:solidFill>
                <a:latin typeface="Optima" panose="02000503060000020004" pitchFamily="2" charset="0"/>
              </a:rPr>
              <a:t>disagreements</a:t>
            </a:r>
          </a:p>
          <a:p>
            <a:r>
              <a:rPr lang="en-US" dirty="0">
                <a:solidFill>
                  <a:schemeClr val="bg1"/>
                </a:solidFill>
                <a:latin typeface="Optima" panose="02000503060000020004" pitchFamily="2" charset="0"/>
              </a:rPr>
              <a:t>signs of galaxy evolution:</a:t>
            </a:r>
          </a:p>
          <a:p>
            <a:r>
              <a:rPr lang="en-US" dirty="0">
                <a:solidFill>
                  <a:schemeClr val="bg1"/>
                </a:solidFill>
                <a:latin typeface="Optima" panose="02000503060000020004" pitchFamily="2" charset="0"/>
              </a:rPr>
              <a:t>deceleration q</a:t>
            </a:r>
            <a:r>
              <a:rPr lang="en-US" baseline="-25000" dirty="0">
                <a:solidFill>
                  <a:schemeClr val="bg1"/>
                </a:solidFill>
                <a:latin typeface="Optima" panose="02000503060000020004" pitchFamily="2" charset="0"/>
              </a:rPr>
              <a:t>0</a:t>
            </a:r>
          </a:p>
          <a:p>
            <a:r>
              <a:rPr lang="en-US" dirty="0">
                <a:solidFill>
                  <a:schemeClr val="bg1"/>
                </a:solidFill>
                <a:latin typeface="Optima" panose="02000503060000020004" pitchFamily="2" charset="0"/>
              </a:rPr>
              <a:t>no-evolution models underpredict faint counts</a:t>
            </a:r>
          </a:p>
          <a:p>
            <a:pPr marL="0" indent="0">
              <a:buNone/>
            </a:pPr>
            <a:endParaRPr lang="en-US" dirty="0">
              <a:solidFill>
                <a:schemeClr val="bg1"/>
              </a:solidFill>
              <a:latin typeface="Optima" panose="02000503060000020004" pitchFamily="2" charset="0"/>
            </a:endParaRPr>
          </a:p>
        </p:txBody>
      </p:sp>
      <p:pic>
        <p:nvPicPr>
          <p:cNvPr id="6" name="Picture 5" descr="A graph of a number of numbers&#10;&#10;Description automatically generated">
            <a:extLst>
              <a:ext uri="{FF2B5EF4-FFF2-40B4-BE49-F238E27FC236}">
                <a16:creationId xmlns:a16="http://schemas.microsoft.com/office/drawing/2014/main" id="{6EDD4D61-8EBA-064F-9315-DEA530D6C583}"/>
              </a:ext>
            </a:extLst>
          </p:cNvPr>
          <p:cNvPicPr>
            <a:picLocks noChangeAspect="1"/>
          </p:cNvPicPr>
          <p:nvPr/>
        </p:nvPicPr>
        <p:blipFill>
          <a:blip r:embed="rId4"/>
          <a:stretch>
            <a:fillRect/>
          </a:stretch>
        </p:blipFill>
        <p:spPr>
          <a:xfrm>
            <a:off x="4518366" y="1343818"/>
            <a:ext cx="3917398" cy="3820192"/>
          </a:xfrm>
          <a:prstGeom prst="rect">
            <a:avLst/>
          </a:prstGeom>
        </p:spPr>
      </p:pic>
      <p:sp>
        <p:nvSpPr>
          <p:cNvPr id="12" name="TextBox 11">
            <a:extLst>
              <a:ext uri="{FF2B5EF4-FFF2-40B4-BE49-F238E27FC236}">
                <a16:creationId xmlns:a16="http://schemas.microsoft.com/office/drawing/2014/main" id="{17901EB3-49CF-C548-8A6F-C805DBE6ABD6}"/>
              </a:ext>
            </a:extLst>
          </p:cNvPr>
          <p:cNvSpPr txBox="1"/>
          <p:nvPr/>
        </p:nvSpPr>
        <p:spPr>
          <a:xfrm>
            <a:off x="0" y="6482937"/>
            <a:ext cx="5644494" cy="553998"/>
          </a:xfrm>
          <a:prstGeom prst="rect">
            <a:avLst/>
          </a:prstGeom>
          <a:noFill/>
        </p:spPr>
        <p:txBody>
          <a:bodyPr wrap="none" rtlCol="0">
            <a:spAutoFit/>
          </a:bodyPr>
          <a:lstStyle/>
          <a:p>
            <a:r>
              <a:rPr lang="en-US" sz="600" dirty="0">
                <a:solidFill>
                  <a:schemeClr val="bg1"/>
                </a:solidFill>
                <a:latin typeface="Optima" panose="02000503060000020004" pitchFamily="2" charset="0"/>
              </a:rPr>
              <a:t>[4] Yasuda, N., et al. "Galaxy number counts from the Sloan Digital Sky Survey commissioning data," in The Astronomical Journal, vol. 122, no. 3, pp. 1104, 2001.</a:t>
            </a:r>
          </a:p>
          <a:p>
            <a:r>
              <a:rPr lang="en-US" sz="600" dirty="0">
                <a:solidFill>
                  <a:schemeClr val="bg1"/>
                </a:solidFill>
                <a:latin typeface="Optima" panose="02000503060000020004" pitchFamily="2" charset="0"/>
              </a:rPr>
              <a:t>[5] “Durham Physics Cosmology Research Galaxy Counts,” star-</a:t>
            </a:r>
            <a:r>
              <a:rPr lang="en-US" sz="600" dirty="0" err="1">
                <a:solidFill>
                  <a:schemeClr val="bg1"/>
                </a:solidFill>
                <a:latin typeface="Optima" panose="02000503060000020004" pitchFamily="2" charset="0"/>
              </a:rPr>
              <a:t>www.dur.ac.uk</a:t>
            </a:r>
            <a:r>
              <a:rPr lang="en-US" sz="600" dirty="0">
                <a:solidFill>
                  <a:schemeClr val="bg1"/>
                </a:solidFill>
                <a:latin typeface="Optima" panose="02000503060000020004" pitchFamily="2" charset="0"/>
              </a:rPr>
              <a:t>. </a:t>
            </a:r>
            <a:r>
              <a:rPr lang="en-US" sz="600" dirty="0">
                <a:solidFill>
                  <a:schemeClr val="bg1"/>
                </a:solidFill>
                <a:latin typeface="Optima" panose="02000503060000020004" pitchFamily="2" charset="0"/>
                <a:hlinkClick r:id="rId5">
                  <a:extLst>
                    <a:ext uri="{A12FA001-AC4F-418D-AE19-62706E023703}">
                      <ahyp:hlinkClr xmlns:ahyp="http://schemas.microsoft.com/office/drawing/2018/hyperlinkcolor" val="tx"/>
                    </a:ext>
                  </a:extLst>
                </a:hlinkClick>
              </a:rPr>
              <a:t>http://star-www.dur.ac.uk/~nm/pubhtml/counts/counts.html</a:t>
            </a:r>
            <a:r>
              <a:rPr lang="en-US" sz="600" dirty="0">
                <a:solidFill>
                  <a:schemeClr val="bg1"/>
                </a:solidFill>
                <a:latin typeface="Optima" panose="02000503060000020004" pitchFamily="2" charset="0"/>
              </a:rPr>
              <a:t> (Accessed Feb. 04, 2024)</a:t>
            </a:r>
          </a:p>
          <a:p>
            <a:r>
              <a:rPr lang="en-US" sz="600" dirty="0">
                <a:solidFill>
                  <a:schemeClr val="bg1"/>
                </a:solidFill>
                <a:latin typeface="Optima" panose="02000503060000020004" pitchFamily="2" charset="0"/>
              </a:rPr>
              <a:t>[6] Metcalfe, N., et al. "Galaxy formation at high redshifts," in Nature, vol. 383, no. 6597, pp. 236–239, 1996. ‌</a:t>
            </a:r>
          </a:p>
          <a:p>
            <a:br>
              <a:rPr lang="en-US" sz="600" dirty="0">
                <a:solidFill>
                  <a:schemeClr val="bg1"/>
                </a:solidFill>
                <a:latin typeface="Optima" panose="02000503060000020004" pitchFamily="2" charset="0"/>
              </a:rPr>
            </a:br>
            <a:endParaRPr lang="en-US" sz="600" dirty="0">
              <a:solidFill>
                <a:schemeClr val="bg1"/>
              </a:solidFill>
              <a:latin typeface="Optima" panose="02000503060000020004" pitchFamily="2" charset="0"/>
            </a:endParaRPr>
          </a:p>
        </p:txBody>
      </p:sp>
      <p:sp>
        <p:nvSpPr>
          <p:cNvPr id="10" name="TextBox 9">
            <a:extLst>
              <a:ext uri="{FF2B5EF4-FFF2-40B4-BE49-F238E27FC236}">
                <a16:creationId xmlns:a16="http://schemas.microsoft.com/office/drawing/2014/main" id="{870815B0-5601-1941-B6AA-BDBEA6E95152}"/>
              </a:ext>
            </a:extLst>
          </p:cNvPr>
          <p:cNvSpPr txBox="1"/>
          <p:nvPr/>
        </p:nvSpPr>
        <p:spPr>
          <a:xfrm>
            <a:off x="4518366" y="5172662"/>
            <a:ext cx="2522581" cy="246221"/>
          </a:xfrm>
          <a:prstGeom prst="rect">
            <a:avLst/>
          </a:prstGeom>
          <a:solidFill>
            <a:schemeClr val="tx1">
              <a:lumMod val="65000"/>
              <a:lumOff val="35000"/>
            </a:schemeClr>
          </a:solidFill>
        </p:spPr>
        <p:txBody>
          <a:bodyPr wrap="square" rtlCol="0">
            <a:spAutoFit/>
          </a:bodyPr>
          <a:lstStyle/>
          <a:p>
            <a:pPr algn="just"/>
            <a:r>
              <a:rPr lang="en-GB" sz="1000" dirty="0">
                <a:solidFill>
                  <a:schemeClr val="bg1"/>
                </a:solidFill>
                <a:latin typeface="Optima" panose="02000503060000020004"/>
              </a:rPr>
              <a:t>Fig. 1. Mosaic 1.1 KPNO R-band data [4]</a:t>
            </a:r>
          </a:p>
        </p:txBody>
      </p:sp>
      <p:pic>
        <p:nvPicPr>
          <p:cNvPr id="11" name="Picture 10" descr="A graph of a graph&#10;&#10;Description automatically generated">
            <a:extLst>
              <a:ext uri="{FF2B5EF4-FFF2-40B4-BE49-F238E27FC236}">
                <a16:creationId xmlns:a16="http://schemas.microsoft.com/office/drawing/2014/main" id="{34C0F522-04DD-0541-8C1A-3E1919FB20B5}"/>
              </a:ext>
            </a:extLst>
          </p:cNvPr>
          <p:cNvPicPr>
            <a:picLocks noChangeAspect="1"/>
          </p:cNvPicPr>
          <p:nvPr/>
        </p:nvPicPr>
        <p:blipFill>
          <a:blip r:embed="rId6"/>
          <a:stretch>
            <a:fillRect/>
          </a:stretch>
        </p:blipFill>
        <p:spPr>
          <a:xfrm>
            <a:off x="163424" y="1343818"/>
            <a:ext cx="4180757" cy="3011012"/>
          </a:xfrm>
          <a:prstGeom prst="rect">
            <a:avLst/>
          </a:prstGeom>
        </p:spPr>
      </p:pic>
    </p:spTree>
    <p:extLst>
      <p:ext uri="{BB962C8B-B14F-4D97-AF65-F5344CB8AC3E}">
        <p14:creationId xmlns:p14="http://schemas.microsoft.com/office/powerpoint/2010/main" val="342387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tars in space&#10;&#10;Description automatically generated">
            <a:extLst>
              <a:ext uri="{FF2B5EF4-FFF2-40B4-BE49-F238E27FC236}">
                <a16:creationId xmlns:a16="http://schemas.microsoft.com/office/drawing/2014/main" id="{EBA1AE9A-1AC1-9D41-9E10-B557B4885EC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4B619C-2B82-AC42-8DA8-5BB3508E0E58}"/>
              </a:ext>
            </a:extLst>
          </p:cNvPr>
          <p:cNvSpPr>
            <a:spLocks noGrp="1"/>
          </p:cNvSpPr>
          <p:nvPr>
            <p:ph type="title"/>
          </p:nvPr>
        </p:nvSpPr>
        <p:spPr>
          <a:xfrm>
            <a:off x="609599" y="18255"/>
            <a:ext cx="10515600" cy="1325563"/>
          </a:xfrm>
        </p:spPr>
        <p:txBody>
          <a:bodyPr>
            <a:normAutofit/>
          </a:bodyPr>
          <a:lstStyle/>
          <a:p>
            <a:r>
              <a:rPr lang="en-US" sz="5400" u="sng" dirty="0">
                <a:solidFill>
                  <a:schemeClr val="bg1"/>
                </a:solidFill>
                <a:latin typeface="Optima" panose="02000503060000020004" pitchFamily="2" charset="0"/>
              </a:rPr>
              <a:t>Discussion</a:t>
            </a:r>
            <a:endParaRPr lang="en-US" sz="5400" dirty="0"/>
          </a:p>
        </p:txBody>
      </p:sp>
      <p:pic>
        <p:nvPicPr>
          <p:cNvPr id="11" name="Picture 10" descr="A graph of a number of numbers and lines&#10;&#10;Description automatically generated with medium confidence">
            <a:extLst>
              <a:ext uri="{FF2B5EF4-FFF2-40B4-BE49-F238E27FC236}">
                <a16:creationId xmlns:a16="http://schemas.microsoft.com/office/drawing/2014/main" id="{5B5B782F-B3DB-D64B-946D-AD84C8E43C87}"/>
              </a:ext>
            </a:extLst>
          </p:cNvPr>
          <p:cNvPicPr>
            <a:picLocks noChangeAspect="1"/>
          </p:cNvPicPr>
          <p:nvPr/>
        </p:nvPicPr>
        <p:blipFill>
          <a:blip r:embed="rId3"/>
          <a:stretch>
            <a:fillRect/>
          </a:stretch>
        </p:blipFill>
        <p:spPr>
          <a:xfrm>
            <a:off x="4506766" y="1362071"/>
            <a:ext cx="4067179" cy="4067179"/>
          </a:xfrm>
          <a:prstGeom prst="rect">
            <a:avLst/>
          </a:prstGeom>
        </p:spPr>
      </p:pic>
      <p:sp>
        <p:nvSpPr>
          <p:cNvPr id="10" name="TextBox 9">
            <a:extLst>
              <a:ext uri="{FF2B5EF4-FFF2-40B4-BE49-F238E27FC236}">
                <a16:creationId xmlns:a16="http://schemas.microsoft.com/office/drawing/2014/main" id="{D43283EC-F11F-3B45-A603-5FC5E3ECEE01}"/>
              </a:ext>
            </a:extLst>
          </p:cNvPr>
          <p:cNvSpPr txBox="1"/>
          <p:nvPr/>
        </p:nvSpPr>
        <p:spPr>
          <a:xfrm>
            <a:off x="0" y="6482937"/>
            <a:ext cx="5644494" cy="553998"/>
          </a:xfrm>
          <a:prstGeom prst="rect">
            <a:avLst/>
          </a:prstGeom>
          <a:noFill/>
        </p:spPr>
        <p:txBody>
          <a:bodyPr wrap="none" rtlCol="0">
            <a:spAutoFit/>
          </a:bodyPr>
          <a:lstStyle/>
          <a:p>
            <a:r>
              <a:rPr lang="en-US" sz="600" dirty="0">
                <a:solidFill>
                  <a:schemeClr val="bg1"/>
                </a:solidFill>
                <a:latin typeface="Optima" panose="02000503060000020004" pitchFamily="2" charset="0"/>
              </a:rPr>
              <a:t>[4] Yasuda, N., et al. "Galaxy number counts from the Sloan Digital Sky Survey commissioning data," in The Astronomical Journal, vol. 122, no. 3, pp. 1104, 2001.</a:t>
            </a:r>
          </a:p>
          <a:p>
            <a:r>
              <a:rPr lang="en-US" sz="600" dirty="0">
                <a:solidFill>
                  <a:schemeClr val="bg1"/>
                </a:solidFill>
                <a:latin typeface="Optima" panose="02000503060000020004" pitchFamily="2" charset="0"/>
              </a:rPr>
              <a:t>[5] “Durham Physics Cosmology Research Galaxy Counts,” star-</a:t>
            </a:r>
            <a:r>
              <a:rPr lang="en-US" sz="600" dirty="0" err="1">
                <a:solidFill>
                  <a:schemeClr val="bg1"/>
                </a:solidFill>
                <a:latin typeface="Optima" panose="02000503060000020004" pitchFamily="2" charset="0"/>
              </a:rPr>
              <a:t>www.dur.ac.uk</a:t>
            </a:r>
            <a:r>
              <a:rPr lang="en-US" sz="600" dirty="0">
                <a:solidFill>
                  <a:schemeClr val="bg1"/>
                </a:solidFill>
                <a:latin typeface="Optima" panose="02000503060000020004" pitchFamily="2" charset="0"/>
              </a:rPr>
              <a:t>. </a:t>
            </a:r>
            <a:r>
              <a:rPr lang="en-US" sz="600" dirty="0">
                <a:solidFill>
                  <a:schemeClr val="bg1"/>
                </a:solidFill>
                <a:latin typeface="Optima" panose="02000503060000020004" pitchFamily="2" charset="0"/>
                <a:hlinkClick r:id="rId4">
                  <a:extLst>
                    <a:ext uri="{A12FA001-AC4F-418D-AE19-62706E023703}">
                      <ahyp:hlinkClr xmlns:ahyp="http://schemas.microsoft.com/office/drawing/2018/hyperlinkcolor" val="tx"/>
                    </a:ext>
                  </a:extLst>
                </a:hlinkClick>
              </a:rPr>
              <a:t>http://star-www.dur.ac.uk/~nm/pubhtml/counts/counts.html</a:t>
            </a:r>
            <a:r>
              <a:rPr lang="en-US" sz="600" dirty="0">
                <a:solidFill>
                  <a:schemeClr val="bg1"/>
                </a:solidFill>
                <a:latin typeface="Optima" panose="02000503060000020004" pitchFamily="2" charset="0"/>
              </a:rPr>
              <a:t> (Accessed Feb. 04, 2024)</a:t>
            </a:r>
          </a:p>
          <a:p>
            <a:r>
              <a:rPr lang="en-US" sz="600" dirty="0">
                <a:solidFill>
                  <a:schemeClr val="bg1"/>
                </a:solidFill>
                <a:latin typeface="Optima" panose="02000503060000020004" pitchFamily="2" charset="0"/>
              </a:rPr>
              <a:t>[6] Metcalfe, N., et al. "Galaxy formation at high redshifts," in Nature, vol. 383, no. 6597, pp. 236–239, 1996. ‌</a:t>
            </a:r>
          </a:p>
          <a:p>
            <a:br>
              <a:rPr lang="en-US" sz="600" dirty="0">
                <a:solidFill>
                  <a:schemeClr val="bg1"/>
                </a:solidFill>
                <a:latin typeface="Optima" panose="02000503060000020004" pitchFamily="2" charset="0"/>
              </a:rPr>
            </a:br>
            <a:endParaRPr lang="en-US" sz="600" dirty="0">
              <a:solidFill>
                <a:schemeClr val="bg1"/>
              </a:solidFill>
              <a:latin typeface="Optima" panose="02000503060000020004" pitchFamily="2" charset="0"/>
            </a:endParaRPr>
          </a:p>
        </p:txBody>
      </p:sp>
      <p:sp>
        <p:nvSpPr>
          <p:cNvPr id="13" name="Content Placeholder 2">
            <a:extLst>
              <a:ext uri="{FF2B5EF4-FFF2-40B4-BE49-F238E27FC236}">
                <a16:creationId xmlns:a16="http://schemas.microsoft.com/office/drawing/2014/main" id="{03EE7592-5B2F-7D4F-BD34-FCB177DEACFC}"/>
              </a:ext>
            </a:extLst>
          </p:cNvPr>
          <p:cNvSpPr txBox="1">
            <a:spLocks/>
          </p:cNvSpPr>
          <p:nvPr/>
        </p:nvSpPr>
        <p:spPr>
          <a:xfrm>
            <a:off x="8573946" y="1314972"/>
            <a:ext cx="41469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latin typeface="Optima" panose="02000503060000020004" pitchFamily="2" charset="0"/>
              </a:rPr>
              <a:t>disagreements</a:t>
            </a:r>
          </a:p>
          <a:p>
            <a:r>
              <a:rPr lang="en-US">
                <a:solidFill>
                  <a:schemeClr val="bg1"/>
                </a:solidFill>
                <a:latin typeface="Optima" panose="02000503060000020004" pitchFamily="2" charset="0"/>
              </a:rPr>
              <a:t>signs of galaxy evolution:</a:t>
            </a:r>
          </a:p>
          <a:p>
            <a:r>
              <a:rPr lang="en-US">
                <a:solidFill>
                  <a:schemeClr val="bg1"/>
                </a:solidFill>
                <a:latin typeface="Optima" panose="02000503060000020004" pitchFamily="2" charset="0"/>
              </a:rPr>
              <a:t>deceleration q</a:t>
            </a:r>
            <a:r>
              <a:rPr lang="en-US" baseline="-25000">
                <a:solidFill>
                  <a:schemeClr val="bg1"/>
                </a:solidFill>
                <a:latin typeface="Optima" panose="02000503060000020004" pitchFamily="2" charset="0"/>
              </a:rPr>
              <a:t>0</a:t>
            </a:r>
          </a:p>
          <a:p>
            <a:r>
              <a:rPr lang="en-US">
                <a:solidFill>
                  <a:schemeClr val="bg1"/>
                </a:solidFill>
                <a:latin typeface="Optima" panose="02000503060000020004" pitchFamily="2" charset="0"/>
              </a:rPr>
              <a:t>no-evolution models underpredict faint counts</a:t>
            </a:r>
          </a:p>
          <a:p>
            <a:pPr marL="0" indent="0">
              <a:buFont typeface="Arial" panose="020B0604020202020204" pitchFamily="34" charset="0"/>
              <a:buNone/>
            </a:pPr>
            <a:endParaRPr lang="en-US" dirty="0">
              <a:solidFill>
                <a:schemeClr val="bg1"/>
              </a:solidFill>
              <a:latin typeface="Optima" panose="02000503060000020004" pitchFamily="2" charset="0"/>
            </a:endParaRPr>
          </a:p>
        </p:txBody>
      </p:sp>
      <p:sp>
        <p:nvSpPr>
          <p:cNvPr id="8" name="TextBox 7">
            <a:extLst>
              <a:ext uri="{FF2B5EF4-FFF2-40B4-BE49-F238E27FC236}">
                <a16:creationId xmlns:a16="http://schemas.microsoft.com/office/drawing/2014/main" id="{C250E0A1-56E8-E74F-B994-B1C590E82670}"/>
              </a:ext>
            </a:extLst>
          </p:cNvPr>
          <p:cNvSpPr txBox="1"/>
          <p:nvPr/>
        </p:nvSpPr>
        <p:spPr>
          <a:xfrm>
            <a:off x="4506766" y="5447504"/>
            <a:ext cx="4067179" cy="246221"/>
          </a:xfrm>
          <a:prstGeom prst="rect">
            <a:avLst/>
          </a:prstGeom>
          <a:solidFill>
            <a:schemeClr val="tx1">
              <a:lumMod val="65000"/>
              <a:lumOff val="35000"/>
            </a:schemeClr>
          </a:solidFill>
        </p:spPr>
        <p:txBody>
          <a:bodyPr wrap="square" rtlCol="0">
            <a:spAutoFit/>
          </a:bodyPr>
          <a:lstStyle/>
          <a:p>
            <a:pPr algn="just"/>
            <a:r>
              <a:rPr lang="en-GB" sz="1000" dirty="0">
                <a:solidFill>
                  <a:schemeClr val="bg1"/>
                </a:solidFill>
                <a:latin typeface="Optima" panose="02000503060000020004"/>
              </a:rPr>
              <a:t>Fig. 1. Compilation of R-band data from different sources [5]</a:t>
            </a:r>
          </a:p>
        </p:txBody>
      </p:sp>
      <p:pic>
        <p:nvPicPr>
          <p:cNvPr id="12" name="Picture 11" descr="A graph of a graph&#10;&#10;Description automatically generated">
            <a:extLst>
              <a:ext uri="{FF2B5EF4-FFF2-40B4-BE49-F238E27FC236}">
                <a16:creationId xmlns:a16="http://schemas.microsoft.com/office/drawing/2014/main" id="{BE6B589B-27EB-7548-A58D-CC217EA81881}"/>
              </a:ext>
            </a:extLst>
          </p:cNvPr>
          <p:cNvPicPr>
            <a:picLocks noChangeAspect="1"/>
          </p:cNvPicPr>
          <p:nvPr/>
        </p:nvPicPr>
        <p:blipFill>
          <a:blip r:embed="rId5"/>
          <a:stretch>
            <a:fillRect/>
          </a:stretch>
        </p:blipFill>
        <p:spPr>
          <a:xfrm>
            <a:off x="163424" y="1343818"/>
            <a:ext cx="4180757" cy="3011012"/>
          </a:xfrm>
          <a:prstGeom prst="rect">
            <a:avLst/>
          </a:prstGeom>
        </p:spPr>
      </p:pic>
    </p:spTree>
    <p:extLst>
      <p:ext uri="{BB962C8B-B14F-4D97-AF65-F5344CB8AC3E}">
        <p14:creationId xmlns:p14="http://schemas.microsoft.com/office/powerpoint/2010/main" val="464484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tars in space&#10;&#10;Description automatically generated">
            <a:extLst>
              <a:ext uri="{FF2B5EF4-FFF2-40B4-BE49-F238E27FC236}">
                <a16:creationId xmlns:a16="http://schemas.microsoft.com/office/drawing/2014/main" id="{EBA1AE9A-1AC1-9D41-9E10-B557B4885EC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4B619C-2B82-AC42-8DA8-5BB3508E0E58}"/>
              </a:ext>
            </a:extLst>
          </p:cNvPr>
          <p:cNvSpPr>
            <a:spLocks noGrp="1"/>
          </p:cNvSpPr>
          <p:nvPr>
            <p:ph type="title"/>
          </p:nvPr>
        </p:nvSpPr>
        <p:spPr>
          <a:xfrm>
            <a:off x="609599" y="18255"/>
            <a:ext cx="10515600" cy="1325563"/>
          </a:xfrm>
        </p:spPr>
        <p:txBody>
          <a:bodyPr>
            <a:normAutofit/>
          </a:bodyPr>
          <a:lstStyle/>
          <a:p>
            <a:r>
              <a:rPr lang="en-US" sz="5400" u="sng" dirty="0">
                <a:solidFill>
                  <a:schemeClr val="bg1"/>
                </a:solidFill>
                <a:latin typeface="Optima" panose="02000503060000020004" pitchFamily="2" charset="0"/>
              </a:rPr>
              <a:t>Discussion</a:t>
            </a:r>
            <a:endParaRPr lang="en-US" sz="5400" dirty="0"/>
          </a:p>
        </p:txBody>
      </p:sp>
      <p:sp>
        <p:nvSpPr>
          <p:cNvPr id="3" name="TextBox 2">
            <a:extLst>
              <a:ext uri="{FF2B5EF4-FFF2-40B4-BE49-F238E27FC236}">
                <a16:creationId xmlns:a16="http://schemas.microsoft.com/office/drawing/2014/main" id="{CF2547AB-9B90-B945-819C-4C6318C07428}"/>
              </a:ext>
            </a:extLst>
          </p:cNvPr>
          <p:cNvSpPr txBox="1"/>
          <p:nvPr/>
        </p:nvSpPr>
        <p:spPr>
          <a:xfrm>
            <a:off x="0" y="6482937"/>
            <a:ext cx="5644494" cy="553998"/>
          </a:xfrm>
          <a:prstGeom prst="rect">
            <a:avLst/>
          </a:prstGeom>
          <a:noFill/>
        </p:spPr>
        <p:txBody>
          <a:bodyPr wrap="none" rtlCol="0">
            <a:spAutoFit/>
          </a:bodyPr>
          <a:lstStyle/>
          <a:p>
            <a:r>
              <a:rPr lang="en-US" sz="600" dirty="0">
                <a:solidFill>
                  <a:schemeClr val="bg1"/>
                </a:solidFill>
                <a:latin typeface="Optima" panose="02000503060000020004" pitchFamily="2" charset="0"/>
              </a:rPr>
              <a:t>[4] Yasuda, N., et al. "Galaxy number counts from the Sloan Digital Sky Survey commissioning data," in The Astronomical Journal, vol. 122, no. 3, pp. 1104, 2001.</a:t>
            </a:r>
          </a:p>
          <a:p>
            <a:r>
              <a:rPr lang="en-US" sz="600" dirty="0">
                <a:solidFill>
                  <a:schemeClr val="bg1"/>
                </a:solidFill>
                <a:latin typeface="Optima" panose="02000503060000020004" pitchFamily="2" charset="0"/>
              </a:rPr>
              <a:t>[5] “Durham Physics Cosmology Research Galaxy Counts,” star-</a:t>
            </a:r>
            <a:r>
              <a:rPr lang="en-US" sz="600" dirty="0" err="1">
                <a:solidFill>
                  <a:schemeClr val="bg1"/>
                </a:solidFill>
                <a:latin typeface="Optima" panose="02000503060000020004" pitchFamily="2" charset="0"/>
              </a:rPr>
              <a:t>www.dur.ac.uk</a:t>
            </a:r>
            <a:r>
              <a:rPr lang="en-US" sz="600" dirty="0">
                <a:solidFill>
                  <a:schemeClr val="bg1"/>
                </a:solidFill>
                <a:latin typeface="Optima" panose="02000503060000020004" pitchFamily="2" charset="0"/>
              </a:rPr>
              <a:t>. </a:t>
            </a:r>
            <a:r>
              <a:rPr lang="en-US" sz="600" dirty="0">
                <a:solidFill>
                  <a:schemeClr val="bg1"/>
                </a:solidFill>
                <a:latin typeface="Optima" panose="02000503060000020004" pitchFamily="2" charset="0"/>
                <a:hlinkClick r:id="rId3">
                  <a:extLst>
                    <a:ext uri="{A12FA001-AC4F-418D-AE19-62706E023703}">
                      <ahyp:hlinkClr xmlns:ahyp="http://schemas.microsoft.com/office/drawing/2018/hyperlinkcolor" val="tx"/>
                    </a:ext>
                  </a:extLst>
                </a:hlinkClick>
              </a:rPr>
              <a:t>http://star-www.dur.ac.uk/~nm/pubhtml/counts/counts.html</a:t>
            </a:r>
            <a:r>
              <a:rPr lang="en-US" sz="600" dirty="0">
                <a:solidFill>
                  <a:schemeClr val="bg1"/>
                </a:solidFill>
                <a:latin typeface="Optima" panose="02000503060000020004" pitchFamily="2" charset="0"/>
              </a:rPr>
              <a:t> (Accessed Feb. 04, 2024)</a:t>
            </a:r>
          </a:p>
          <a:p>
            <a:r>
              <a:rPr lang="en-US" sz="600" dirty="0">
                <a:solidFill>
                  <a:schemeClr val="bg1"/>
                </a:solidFill>
                <a:latin typeface="Optima" panose="02000503060000020004" pitchFamily="2" charset="0"/>
              </a:rPr>
              <a:t>[6] Metcalfe, N., et al. "Galaxy formation at high redshifts," in Nature, vol. 383, no. 6597, pp. 236–239, 1996. ‌</a:t>
            </a:r>
          </a:p>
          <a:p>
            <a:br>
              <a:rPr lang="en-US" sz="600" dirty="0">
                <a:solidFill>
                  <a:schemeClr val="bg1"/>
                </a:solidFill>
                <a:latin typeface="Optima" panose="02000503060000020004" pitchFamily="2" charset="0"/>
              </a:rPr>
            </a:br>
            <a:endParaRPr lang="en-US" sz="600" dirty="0">
              <a:solidFill>
                <a:schemeClr val="bg1"/>
              </a:solidFill>
              <a:latin typeface="Optima" panose="02000503060000020004" pitchFamily="2" charset="0"/>
            </a:endParaRPr>
          </a:p>
        </p:txBody>
      </p:sp>
      <p:pic>
        <p:nvPicPr>
          <p:cNvPr id="7" name="Picture 6" descr="A graph of a number of different types of work&#10;&#10;Description automatically generated with medium confidence">
            <a:extLst>
              <a:ext uri="{FF2B5EF4-FFF2-40B4-BE49-F238E27FC236}">
                <a16:creationId xmlns:a16="http://schemas.microsoft.com/office/drawing/2014/main" id="{F3281575-E95C-1744-A91E-C7C019B60ADE}"/>
              </a:ext>
            </a:extLst>
          </p:cNvPr>
          <p:cNvPicPr>
            <a:picLocks noChangeAspect="1"/>
          </p:cNvPicPr>
          <p:nvPr/>
        </p:nvPicPr>
        <p:blipFill>
          <a:blip r:embed="rId4"/>
          <a:stretch>
            <a:fillRect/>
          </a:stretch>
        </p:blipFill>
        <p:spPr>
          <a:xfrm>
            <a:off x="4448635" y="1343817"/>
            <a:ext cx="4012784" cy="3708243"/>
          </a:xfrm>
          <a:prstGeom prst="rect">
            <a:avLst/>
          </a:prstGeom>
        </p:spPr>
      </p:pic>
      <p:sp>
        <p:nvSpPr>
          <p:cNvPr id="13" name="Content Placeholder 2">
            <a:extLst>
              <a:ext uri="{FF2B5EF4-FFF2-40B4-BE49-F238E27FC236}">
                <a16:creationId xmlns:a16="http://schemas.microsoft.com/office/drawing/2014/main" id="{C5B18EB3-5B4A-8E4E-B3EC-FFC8EC8A8908}"/>
              </a:ext>
            </a:extLst>
          </p:cNvPr>
          <p:cNvSpPr txBox="1">
            <a:spLocks/>
          </p:cNvSpPr>
          <p:nvPr/>
        </p:nvSpPr>
        <p:spPr>
          <a:xfrm>
            <a:off x="8573946" y="1314972"/>
            <a:ext cx="41469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latin typeface="Optima" panose="02000503060000020004" pitchFamily="2" charset="0"/>
              </a:rPr>
              <a:t>disagreements</a:t>
            </a:r>
          </a:p>
          <a:p>
            <a:r>
              <a:rPr lang="en-US">
                <a:solidFill>
                  <a:schemeClr val="bg1"/>
                </a:solidFill>
                <a:latin typeface="Optima" panose="02000503060000020004" pitchFamily="2" charset="0"/>
              </a:rPr>
              <a:t>signs of galaxy evolution:</a:t>
            </a:r>
          </a:p>
          <a:p>
            <a:r>
              <a:rPr lang="en-US">
                <a:solidFill>
                  <a:schemeClr val="bg1"/>
                </a:solidFill>
                <a:latin typeface="Optima" panose="02000503060000020004" pitchFamily="2" charset="0"/>
              </a:rPr>
              <a:t>deceleration q</a:t>
            </a:r>
            <a:r>
              <a:rPr lang="en-US" baseline="-25000">
                <a:solidFill>
                  <a:schemeClr val="bg1"/>
                </a:solidFill>
                <a:latin typeface="Optima" panose="02000503060000020004" pitchFamily="2" charset="0"/>
              </a:rPr>
              <a:t>0</a:t>
            </a:r>
          </a:p>
          <a:p>
            <a:r>
              <a:rPr lang="en-US">
                <a:solidFill>
                  <a:schemeClr val="bg1"/>
                </a:solidFill>
                <a:latin typeface="Optima" panose="02000503060000020004" pitchFamily="2" charset="0"/>
              </a:rPr>
              <a:t>no-evolution models underpredict faint counts</a:t>
            </a:r>
          </a:p>
          <a:p>
            <a:pPr marL="0" indent="0">
              <a:buFont typeface="Arial" panose="020B0604020202020204" pitchFamily="34" charset="0"/>
              <a:buNone/>
            </a:pPr>
            <a:endParaRPr lang="en-US" dirty="0">
              <a:solidFill>
                <a:schemeClr val="bg1"/>
              </a:solidFill>
              <a:latin typeface="Optima" panose="02000503060000020004" pitchFamily="2" charset="0"/>
            </a:endParaRPr>
          </a:p>
        </p:txBody>
      </p:sp>
      <p:sp>
        <p:nvSpPr>
          <p:cNvPr id="8" name="TextBox 7">
            <a:extLst>
              <a:ext uri="{FF2B5EF4-FFF2-40B4-BE49-F238E27FC236}">
                <a16:creationId xmlns:a16="http://schemas.microsoft.com/office/drawing/2014/main" id="{8AEB9DB2-121F-A04B-AE74-20A849111A58}"/>
              </a:ext>
            </a:extLst>
          </p:cNvPr>
          <p:cNvSpPr txBox="1"/>
          <p:nvPr/>
        </p:nvSpPr>
        <p:spPr>
          <a:xfrm>
            <a:off x="4448635" y="5052060"/>
            <a:ext cx="4012784" cy="251460"/>
          </a:xfrm>
          <a:prstGeom prst="rect">
            <a:avLst/>
          </a:prstGeom>
          <a:solidFill>
            <a:schemeClr val="tx1">
              <a:lumMod val="65000"/>
              <a:lumOff val="35000"/>
            </a:schemeClr>
          </a:solidFill>
        </p:spPr>
        <p:txBody>
          <a:bodyPr wrap="square" rtlCol="0">
            <a:spAutoFit/>
          </a:bodyPr>
          <a:lstStyle/>
          <a:p>
            <a:pPr algn="just"/>
            <a:r>
              <a:rPr lang="en-GB" sz="1000" dirty="0">
                <a:solidFill>
                  <a:schemeClr val="bg1"/>
                </a:solidFill>
                <a:latin typeface="Optima" panose="02000503060000020004"/>
              </a:rPr>
              <a:t>Fig. 1. Comparisons to different cosmological models based on q</a:t>
            </a:r>
            <a:r>
              <a:rPr lang="en-GB" sz="1000" baseline="-25000" dirty="0">
                <a:solidFill>
                  <a:schemeClr val="bg1"/>
                </a:solidFill>
                <a:latin typeface="Optima" panose="02000503060000020004"/>
              </a:rPr>
              <a:t>0</a:t>
            </a:r>
            <a:endParaRPr lang="en-GB" sz="1000" dirty="0">
              <a:solidFill>
                <a:schemeClr val="bg1"/>
              </a:solidFill>
              <a:latin typeface="Optima" panose="02000503060000020004"/>
            </a:endParaRPr>
          </a:p>
        </p:txBody>
      </p:sp>
      <p:pic>
        <p:nvPicPr>
          <p:cNvPr id="10" name="Picture 9" descr="A graph of a graph&#10;&#10;Description automatically generated">
            <a:extLst>
              <a:ext uri="{FF2B5EF4-FFF2-40B4-BE49-F238E27FC236}">
                <a16:creationId xmlns:a16="http://schemas.microsoft.com/office/drawing/2014/main" id="{60B771FB-6BEC-A049-B8A7-CDB4BE49E303}"/>
              </a:ext>
            </a:extLst>
          </p:cNvPr>
          <p:cNvPicPr>
            <a:picLocks noChangeAspect="1"/>
          </p:cNvPicPr>
          <p:nvPr/>
        </p:nvPicPr>
        <p:blipFill>
          <a:blip r:embed="rId5"/>
          <a:stretch>
            <a:fillRect/>
          </a:stretch>
        </p:blipFill>
        <p:spPr>
          <a:xfrm>
            <a:off x="163424" y="1343818"/>
            <a:ext cx="4180757" cy="3011012"/>
          </a:xfrm>
          <a:prstGeom prst="rect">
            <a:avLst/>
          </a:prstGeom>
        </p:spPr>
      </p:pic>
    </p:spTree>
    <p:extLst>
      <p:ext uri="{BB962C8B-B14F-4D97-AF65-F5344CB8AC3E}">
        <p14:creationId xmlns:p14="http://schemas.microsoft.com/office/powerpoint/2010/main" val="48081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tars in space&#10;&#10;Description automatically generated">
            <a:extLst>
              <a:ext uri="{FF2B5EF4-FFF2-40B4-BE49-F238E27FC236}">
                <a16:creationId xmlns:a16="http://schemas.microsoft.com/office/drawing/2014/main" id="{9327499A-605B-5C44-B1E3-2BAFF0E82A9F}"/>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56C652-31D8-5543-961E-9328A39F61DD}"/>
              </a:ext>
            </a:extLst>
          </p:cNvPr>
          <p:cNvSpPr>
            <a:spLocks noGrp="1"/>
          </p:cNvSpPr>
          <p:nvPr>
            <p:ph type="ctrTitle"/>
          </p:nvPr>
        </p:nvSpPr>
        <p:spPr>
          <a:xfrm>
            <a:off x="0" y="1692275"/>
            <a:ext cx="12192000" cy="2387600"/>
          </a:xfrm>
        </p:spPr>
        <p:txBody>
          <a:bodyPr>
            <a:normAutofit/>
          </a:bodyPr>
          <a:lstStyle/>
          <a:p>
            <a:r>
              <a:rPr lang="en-US" sz="6600" dirty="0">
                <a:solidFill>
                  <a:schemeClr val="bg1"/>
                </a:solidFill>
                <a:latin typeface="Optima" panose="02000503060000020004" pitchFamily="2" charset="0"/>
              </a:rPr>
              <a:t>THANK YOU</a:t>
            </a:r>
            <a:br>
              <a:rPr lang="en-US" sz="6600" dirty="0">
                <a:solidFill>
                  <a:schemeClr val="bg1"/>
                </a:solidFill>
                <a:latin typeface="Optima" panose="02000503060000020004" pitchFamily="2" charset="0"/>
              </a:rPr>
            </a:br>
            <a:r>
              <a:rPr lang="en-US" sz="6600" dirty="0">
                <a:solidFill>
                  <a:schemeClr val="bg1"/>
                </a:solidFill>
                <a:latin typeface="Optima" panose="02000503060000020004" pitchFamily="2" charset="0"/>
              </a:rPr>
              <a:t>FOR LISTENING</a:t>
            </a:r>
            <a:endParaRPr lang="en-US" sz="5400" dirty="0">
              <a:solidFill>
                <a:schemeClr val="bg1"/>
              </a:solidFill>
              <a:latin typeface="Optima" panose="02000503060000020004" pitchFamily="2" charset="0"/>
            </a:endParaRPr>
          </a:p>
        </p:txBody>
      </p:sp>
    </p:spTree>
    <p:extLst>
      <p:ext uri="{BB962C8B-B14F-4D97-AF65-F5344CB8AC3E}">
        <p14:creationId xmlns:p14="http://schemas.microsoft.com/office/powerpoint/2010/main" val="403081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tars in space&#10;&#10;Description automatically generated">
            <a:extLst>
              <a:ext uri="{FF2B5EF4-FFF2-40B4-BE49-F238E27FC236}">
                <a16:creationId xmlns:a16="http://schemas.microsoft.com/office/drawing/2014/main" id="{9327499A-605B-5C44-B1E3-2BAFF0E82A9F}"/>
              </a:ext>
            </a:extLst>
          </p:cNvPr>
          <p:cNvPicPr>
            <a:picLocks noChangeAspect="1"/>
          </p:cNvPicPr>
          <p:nvPr/>
        </p:nvPicPr>
        <p:blipFill>
          <a:blip r:embed="rId3"/>
          <a:stretch>
            <a:fillRect/>
          </a:stretch>
        </p:blipFill>
        <p:spPr>
          <a:xfrm>
            <a:off x="0" y="0"/>
            <a:ext cx="12192000" cy="6858000"/>
          </a:xfrm>
          <a:prstGeom prst="rect">
            <a:avLst/>
          </a:prstGeom>
        </p:spPr>
      </p:pic>
      <p:pic>
        <p:nvPicPr>
          <p:cNvPr id="7" name="Picture 6" descr="Stars in outer space with a rectangle and a rectangle in the middle&#10;&#10;Description automatically generated">
            <a:extLst>
              <a:ext uri="{FF2B5EF4-FFF2-40B4-BE49-F238E27FC236}">
                <a16:creationId xmlns:a16="http://schemas.microsoft.com/office/drawing/2014/main" id="{C1028CED-6856-3147-8697-4BC272686CD5}"/>
              </a:ext>
            </a:extLst>
          </p:cNvPr>
          <p:cNvPicPr>
            <a:picLocks noChangeAspect="1"/>
          </p:cNvPicPr>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56C652-31D8-5543-961E-9328A39F61DD}"/>
              </a:ext>
            </a:extLst>
          </p:cNvPr>
          <p:cNvSpPr>
            <a:spLocks noGrp="1"/>
          </p:cNvSpPr>
          <p:nvPr>
            <p:ph type="ctrTitle"/>
          </p:nvPr>
        </p:nvSpPr>
        <p:spPr>
          <a:xfrm>
            <a:off x="0" y="1692275"/>
            <a:ext cx="12192000" cy="2387600"/>
          </a:xfrm>
        </p:spPr>
        <p:txBody>
          <a:bodyPr>
            <a:normAutofit/>
          </a:bodyPr>
          <a:lstStyle/>
          <a:p>
            <a:r>
              <a:rPr lang="en-US" sz="6600" dirty="0">
                <a:solidFill>
                  <a:schemeClr val="bg1"/>
                </a:solidFill>
                <a:latin typeface="Optima" panose="02000503060000020004" pitchFamily="2" charset="0"/>
              </a:rPr>
              <a:t>ASTRONOMICAL</a:t>
            </a:r>
            <a:r>
              <a:rPr lang="en-US" sz="5400" dirty="0">
                <a:solidFill>
                  <a:schemeClr val="bg1"/>
                </a:solidFill>
                <a:latin typeface="Optima" panose="02000503060000020004" pitchFamily="2" charset="0"/>
              </a:rPr>
              <a:t> </a:t>
            </a:r>
            <a:br>
              <a:rPr lang="en-US" sz="5400" dirty="0">
                <a:solidFill>
                  <a:schemeClr val="bg1"/>
                </a:solidFill>
                <a:latin typeface="Optima" panose="02000503060000020004" pitchFamily="2" charset="0"/>
              </a:rPr>
            </a:br>
            <a:r>
              <a:rPr lang="en-US" sz="5400" dirty="0">
                <a:solidFill>
                  <a:schemeClr val="bg1"/>
                </a:solidFill>
                <a:latin typeface="Optima" panose="02000503060000020004" pitchFamily="2" charset="0"/>
              </a:rPr>
              <a:t>IMAGE PROCESSING</a:t>
            </a:r>
          </a:p>
        </p:txBody>
      </p:sp>
      <p:sp>
        <p:nvSpPr>
          <p:cNvPr id="3" name="Subtitle 2">
            <a:extLst>
              <a:ext uri="{FF2B5EF4-FFF2-40B4-BE49-F238E27FC236}">
                <a16:creationId xmlns:a16="http://schemas.microsoft.com/office/drawing/2014/main" id="{8DE3172A-043C-4142-AF51-EB073AFA3DDB}"/>
              </a:ext>
            </a:extLst>
          </p:cNvPr>
          <p:cNvSpPr>
            <a:spLocks noGrp="1"/>
          </p:cNvSpPr>
          <p:nvPr>
            <p:ph type="subTitle" idx="1"/>
          </p:nvPr>
        </p:nvSpPr>
        <p:spPr>
          <a:xfrm>
            <a:off x="1524000" y="3965575"/>
            <a:ext cx="9144000" cy="1655762"/>
          </a:xfrm>
        </p:spPr>
        <p:txBody>
          <a:bodyPr>
            <a:normAutofit/>
          </a:bodyPr>
          <a:lstStyle/>
          <a:p>
            <a:r>
              <a:rPr lang="en-US" sz="1800" dirty="0">
                <a:solidFill>
                  <a:schemeClr val="bg1"/>
                </a:solidFill>
                <a:latin typeface="Optima" panose="02000503060000020004" pitchFamily="2" charset="0"/>
              </a:rPr>
              <a:t>DAVID BATES &amp; SUKORNO ASAD</a:t>
            </a:r>
          </a:p>
        </p:txBody>
      </p:sp>
      <p:cxnSp>
        <p:nvCxnSpPr>
          <p:cNvPr id="9" name="Straight Connector 8">
            <a:extLst>
              <a:ext uri="{FF2B5EF4-FFF2-40B4-BE49-F238E27FC236}">
                <a16:creationId xmlns:a16="http://schemas.microsoft.com/office/drawing/2014/main" id="{BDE3D49C-0DBF-8441-BB2A-4BC4A9C109F3}"/>
              </a:ext>
            </a:extLst>
          </p:cNvPr>
          <p:cNvCxnSpPr>
            <a:cxnSpLocks/>
          </p:cNvCxnSpPr>
          <p:nvPr/>
        </p:nvCxnSpPr>
        <p:spPr>
          <a:xfrm>
            <a:off x="2948428" y="4133022"/>
            <a:ext cx="132101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4C5CD2D-6AAE-104D-BB67-414B398C60B3}"/>
              </a:ext>
            </a:extLst>
          </p:cNvPr>
          <p:cNvCxnSpPr>
            <a:cxnSpLocks/>
          </p:cNvCxnSpPr>
          <p:nvPr/>
        </p:nvCxnSpPr>
        <p:spPr>
          <a:xfrm>
            <a:off x="7923840" y="4133022"/>
            <a:ext cx="132101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person in space&#10;&#10;Description automatically generated with medium confidence">
            <a:extLst>
              <a:ext uri="{FF2B5EF4-FFF2-40B4-BE49-F238E27FC236}">
                <a16:creationId xmlns:a16="http://schemas.microsoft.com/office/drawing/2014/main" id="{772C4C40-DACE-1446-8713-6EAEA9F929C1}"/>
              </a:ext>
            </a:extLst>
          </p:cNvPr>
          <p:cNvPicPr>
            <a:picLocks noGrp="1" noChangeAspect="1"/>
          </p:cNvPicPr>
          <p:nvPr>
            <p:ph idx="1"/>
          </p:nvPr>
        </p:nvPicPr>
        <p:blipFill rotWithShape="1">
          <a:blip r:embed="rId2"/>
          <a:srcRect/>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4134777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7A389-4B1A-9B4E-8628-9250945FA82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0AD2D7C-0E75-764C-883D-F35A66322266}"/>
              </a:ext>
            </a:extLst>
          </p:cNvPr>
          <p:cNvPicPr>
            <a:picLocks noGrp="1" noChangeAspect="1"/>
          </p:cNvPicPr>
          <p:nvPr>
            <p:ph idx="1"/>
          </p:nvPr>
        </p:nvPicPr>
        <p:blipFill>
          <a:blip r:embed="rId2"/>
          <a:stretch>
            <a:fillRect/>
          </a:stretch>
        </p:blipFill>
        <p:spPr>
          <a:xfrm>
            <a:off x="-1" y="0"/>
            <a:ext cx="12192001" cy="6858000"/>
          </a:xfrm>
        </p:spPr>
      </p:pic>
    </p:spTree>
    <p:extLst>
      <p:ext uri="{BB962C8B-B14F-4D97-AF65-F5344CB8AC3E}">
        <p14:creationId xmlns:p14="http://schemas.microsoft.com/office/powerpoint/2010/main" val="3592802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tars in space&#10;&#10;Description automatically generated">
            <a:extLst>
              <a:ext uri="{FF2B5EF4-FFF2-40B4-BE49-F238E27FC236}">
                <a16:creationId xmlns:a16="http://schemas.microsoft.com/office/drawing/2014/main" id="{EBA1AE9A-1AC1-9D41-9E10-B557B4885EC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4B619C-2B82-AC42-8DA8-5BB3508E0E58}"/>
              </a:ext>
            </a:extLst>
          </p:cNvPr>
          <p:cNvSpPr>
            <a:spLocks noGrp="1"/>
          </p:cNvSpPr>
          <p:nvPr>
            <p:ph type="title"/>
          </p:nvPr>
        </p:nvSpPr>
        <p:spPr>
          <a:xfrm>
            <a:off x="609599" y="18255"/>
            <a:ext cx="10515600" cy="1325563"/>
          </a:xfrm>
        </p:spPr>
        <p:txBody>
          <a:bodyPr>
            <a:normAutofit/>
          </a:bodyPr>
          <a:lstStyle/>
          <a:p>
            <a:r>
              <a:rPr lang="en-US" sz="5400" u="sng" dirty="0">
                <a:solidFill>
                  <a:schemeClr val="bg1"/>
                </a:solidFill>
                <a:latin typeface="Optima" panose="02000503060000020004" pitchFamily="2" charset="0"/>
              </a:rPr>
              <a:t>AIMS</a:t>
            </a:r>
            <a:endParaRPr lang="en-US" sz="5400" dirty="0"/>
          </a:p>
        </p:txBody>
      </p:sp>
      <p:sp>
        <p:nvSpPr>
          <p:cNvPr id="3" name="Content Placeholder 2">
            <a:extLst>
              <a:ext uri="{FF2B5EF4-FFF2-40B4-BE49-F238E27FC236}">
                <a16:creationId xmlns:a16="http://schemas.microsoft.com/office/drawing/2014/main" id="{085FCDC6-D0F9-B64C-B791-664AD67B922C}"/>
              </a:ext>
            </a:extLst>
          </p:cNvPr>
          <p:cNvSpPr>
            <a:spLocks noGrp="1"/>
          </p:cNvSpPr>
          <p:nvPr>
            <p:ph idx="1"/>
          </p:nvPr>
        </p:nvSpPr>
        <p:spPr>
          <a:xfrm>
            <a:off x="609599" y="1362073"/>
            <a:ext cx="10515600" cy="4351338"/>
          </a:xfrm>
        </p:spPr>
        <p:txBody>
          <a:bodyPr/>
          <a:lstStyle/>
          <a:p>
            <a:r>
              <a:rPr lang="en-US" dirty="0">
                <a:solidFill>
                  <a:schemeClr val="bg1"/>
                </a:solidFill>
                <a:latin typeface="Optima" panose="02000503060000020004" pitchFamily="2" charset="0"/>
              </a:rPr>
              <a:t>Correct for background count</a:t>
            </a:r>
          </a:p>
          <a:p>
            <a:r>
              <a:rPr lang="en-US" dirty="0">
                <a:solidFill>
                  <a:schemeClr val="bg1"/>
                </a:solidFill>
                <a:latin typeface="Optima" panose="02000503060000020004" pitchFamily="2" charset="0"/>
              </a:rPr>
              <a:t>Isolate and label objects</a:t>
            </a:r>
          </a:p>
          <a:p>
            <a:r>
              <a:rPr lang="en-US" dirty="0">
                <a:solidFill>
                  <a:schemeClr val="bg1"/>
                </a:solidFill>
                <a:latin typeface="Optima" panose="02000503060000020004" pitchFamily="2" charset="0"/>
              </a:rPr>
              <a:t>Use pixel count of each object to find magnitude</a:t>
            </a:r>
          </a:p>
          <a:p>
            <a:r>
              <a:rPr lang="en-US" dirty="0">
                <a:solidFill>
                  <a:schemeClr val="bg1"/>
                </a:solidFill>
                <a:latin typeface="Optima" panose="02000503060000020004" pitchFamily="2" charset="0"/>
              </a:rPr>
              <a:t>Store data for each object in a catalogue</a:t>
            </a:r>
          </a:p>
          <a:p>
            <a:r>
              <a:rPr lang="en-US" dirty="0" err="1">
                <a:solidFill>
                  <a:schemeClr val="bg1"/>
                </a:solidFill>
                <a:latin typeface="Optima" panose="02000503060000020004" pitchFamily="2" charset="0"/>
              </a:rPr>
              <a:t>Categorise</a:t>
            </a:r>
            <a:r>
              <a:rPr lang="en-US" dirty="0">
                <a:solidFill>
                  <a:schemeClr val="bg1"/>
                </a:solidFill>
                <a:latin typeface="Optima" panose="02000503060000020004" pitchFamily="2" charset="0"/>
              </a:rPr>
              <a:t> objects into either star or galaxy</a:t>
            </a:r>
          </a:p>
          <a:p>
            <a:r>
              <a:rPr lang="en-US" dirty="0">
                <a:solidFill>
                  <a:schemeClr val="bg1"/>
                </a:solidFill>
                <a:latin typeface="Optima" panose="02000503060000020004" pitchFamily="2" charset="0"/>
              </a:rPr>
              <a:t>Plot log(N) cumulative freq. of object count against magnitude</a:t>
            </a:r>
          </a:p>
        </p:txBody>
      </p:sp>
    </p:spTree>
    <p:extLst>
      <p:ext uri="{BB962C8B-B14F-4D97-AF65-F5344CB8AC3E}">
        <p14:creationId xmlns:p14="http://schemas.microsoft.com/office/powerpoint/2010/main" val="262761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tars in space&#10;&#10;Description automatically generated">
            <a:extLst>
              <a:ext uri="{FF2B5EF4-FFF2-40B4-BE49-F238E27FC236}">
                <a16:creationId xmlns:a16="http://schemas.microsoft.com/office/drawing/2014/main" id="{EBA1AE9A-1AC1-9D41-9E10-B557B4885EC5}"/>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4B619C-2B82-AC42-8DA8-5BB3508E0E58}"/>
              </a:ext>
            </a:extLst>
          </p:cNvPr>
          <p:cNvSpPr>
            <a:spLocks noGrp="1"/>
          </p:cNvSpPr>
          <p:nvPr>
            <p:ph type="title"/>
          </p:nvPr>
        </p:nvSpPr>
        <p:spPr>
          <a:xfrm>
            <a:off x="37673" y="355102"/>
            <a:ext cx="10515600" cy="1325563"/>
          </a:xfrm>
        </p:spPr>
        <p:txBody>
          <a:bodyPr>
            <a:normAutofit/>
          </a:bodyPr>
          <a:lstStyle/>
          <a:p>
            <a:r>
              <a:rPr lang="en-US" sz="4000" u="sng" dirty="0">
                <a:solidFill>
                  <a:schemeClr val="bg1"/>
                </a:solidFill>
                <a:latin typeface="Optima" panose="02000503060000020004" pitchFamily="2" charset="0"/>
              </a:rPr>
              <a:t>BACKGROUND MASK</a:t>
            </a:r>
            <a:endParaRPr lang="en-US" sz="4000" dirty="0"/>
          </a:p>
        </p:txBody>
      </p:sp>
      <p:sp>
        <p:nvSpPr>
          <p:cNvPr id="13" name="TextBox 12">
            <a:extLst>
              <a:ext uri="{FF2B5EF4-FFF2-40B4-BE49-F238E27FC236}">
                <a16:creationId xmlns:a16="http://schemas.microsoft.com/office/drawing/2014/main" id="{04618FC6-6344-1F4C-9C7D-271E2F142B0D}"/>
              </a:ext>
            </a:extLst>
          </p:cNvPr>
          <p:cNvSpPr txBox="1"/>
          <p:nvPr/>
        </p:nvSpPr>
        <p:spPr>
          <a:xfrm>
            <a:off x="6702879" y="3816628"/>
            <a:ext cx="6098720" cy="369332"/>
          </a:xfrm>
          <a:prstGeom prst="rect">
            <a:avLst/>
          </a:prstGeom>
          <a:noFill/>
        </p:spPr>
        <p:txBody>
          <a:bodyPr wrap="square">
            <a:spAutoFit/>
          </a:bodyPr>
          <a:lstStyle/>
          <a:p>
            <a:pPr algn="ctr"/>
            <a:r>
              <a:rPr lang="en-US" dirty="0">
                <a:latin typeface="Optima" panose="02000503060000020004" pitchFamily="2" charset="0"/>
              </a:rPr>
              <a:t>corrected</a:t>
            </a:r>
          </a:p>
        </p:txBody>
      </p:sp>
      <p:pic>
        <p:nvPicPr>
          <p:cNvPr id="5" name="Picture 4" descr="A blue and red line graph&#10;&#10;Description automatically generated">
            <a:extLst>
              <a:ext uri="{FF2B5EF4-FFF2-40B4-BE49-F238E27FC236}">
                <a16:creationId xmlns:a16="http://schemas.microsoft.com/office/drawing/2014/main" id="{15ED4F89-C0AE-6644-B016-02F4782D5DB5}"/>
              </a:ext>
            </a:extLst>
          </p:cNvPr>
          <p:cNvPicPr>
            <a:picLocks noChangeAspect="1"/>
          </p:cNvPicPr>
          <p:nvPr/>
        </p:nvPicPr>
        <p:blipFill>
          <a:blip r:embed="rId4"/>
          <a:stretch>
            <a:fillRect/>
          </a:stretch>
        </p:blipFill>
        <p:spPr>
          <a:xfrm>
            <a:off x="7390720" y="3849516"/>
            <a:ext cx="4640629" cy="2621860"/>
          </a:xfrm>
          <a:prstGeom prst="rect">
            <a:avLst/>
          </a:prstGeom>
          <a:effectLst>
            <a:outerShdw blurRad="440413" sx="86000" sy="86000" algn="ctr" rotWithShape="0">
              <a:schemeClr val="bg1">
                <a:alpha val="85707"/>
              </a:schemeClr>
            </a:outerShdw>
          </a:effectLst>
        </p:spPr>
      </p:pic>
      <p:pic>
        <p:nvPicPr>
          <p:cNvPr id="10" name="Picture 9" descr="A diagram of gaussian&#10;&#10;Description automatically generated">
            <a:extLst>
              <a:ext uri="{FF2B5EF4-FFF2-40B4-BE49-F238E27FC236}">
                <a16:creationId xmlns:a16="http://schemas.microsoft.com/office/drawing/2014/main" id="{6CC96F91-90FF-A548-A017-187DC0D1CBE0}"/>
              </a:ext>
            </a:extLst>
          </p:cNvPr>
          <p:cNvPicPr>
            <a:picLocks noChangeAspect="1"/>
          </p:cNvPicPr>
          <p:nvPr/>
        </p:nvPicPr>
        <p:blipFill>
          <a:blip r:embed="rId5"/>
          <a:stretch>
            <a:fillRect/>
          </a:stretch>
        </p:blipFill>
        <p:spPr>
          <a:xfrm>
            <a:off x="7390719" y="355102"/>
            <a:ext cx="4640629" cy="2582992"/>
          </a:xfrm>
          <a:prstGeom prst="rect">
            <a:avLst/>
          </a:prstGeom>
          <a:effectLst>
            <a:outerShdw blurRad="440413" sx="86000" sy="86000" algn="ctr" rotWithShape="0">
              <a:schemeClr val="bg1">
                <a:alpha val="85707"/>
              </a:schemeClr>
            </a:outerShdw>
          </a:effectLst>
        </p:spPr>
      </p:pic>
      <p:pic>
        <p:nvPicPr>
          <p:cNvPr id="12" name="Picture 11" descr="A green and yellow speckled background&#10;&#10;Description automatically generated with medium confidence">
            <a:extLst>
              <a:ext uri="{FF2B5EF4-FFF2-40B4-BE49-F238E27FC236}">
                <a16:creationId xmlns:a16="http://schemas.microsoft.com/office/drawing/2014/main" id="{15D6ADF8-5A2F-8848-89E5-2565817E817E}"/>
              </a:ext>
            </a:extLst>
          </p:cNvPr>
          <p:cNvPicPr>
            <a:picLocks noChangeAspect="1"/>
          </p:cNvPicPr>
          <p:nvPr/>
        </p:nvPicPr>
        <p:blipFill rotWithShape="1">
          <a:blip r:embed="rId6"/>
          <a:srcRect l="24456" t="4106" r="4047" b="9261"/>
          <a:stretch/>
        </p:blipFill>
        <p:spPr>
          <a:xfrm flipV="1">
            <a:off x="2826409" y="1526263"/>
            <a:ext cx="2522582" cy="4524941"/>
          </a:xfrm>
          <a:prstGeom prst="rect">
            <a:avLst/>
          </a:prstGeom>
          <a:effectLst>
            <a:outerShdw blurRad="400114" dir="5400000" sx="99000" sy="99000" algn="ctr" rotWithShape="0">
              <a:schemeClr val="bg1">
                <a:alpha val="76909"/>
              </a:schemeClr>
            </a:outerShdw>
          </a:effectLst>
        </p:spPr>
      </p:pic>
      <p:pic>
        <p:nvPicPr>
          <p:cNvPr id="15" name="Picture 14" descr="A purple background with white numbers and lines&#10;&#10;Description automatically generated with medium confidence">
            <a:extLst>
              <a:ext uri="{FF2B5EF4-FFF2-40B4-BE49-F238E27FC236}">
                <a16:creationId xmlns:a16="http://schemas.microsoft.com/office/drawing/2014/main" id="{8AA0A2AB-566F-4945-BA60-1A6FFBE4C88D}"/>
              </a:ext>
            </a:extLst>
          </p:cNvPr>
          <p:cNvPicPr>
            <a:picLocks noChangeAspect="1"/>
          </p:cNvPicPr>
          <p:nvPr/>
        </p:nvPicPr>
        <p:blipFill rotWithShape="1">
          <a:blip r:embed="rId7"/>
          <a:srcRect l="24155" t="3969" r="3934" b="9154"/>
          <a:stretch/>
        </p:blipFill>
        <p:spPr>
          <a:xfrm flipV="1">
            <a:off x="5640596" y="424275"/>
            <a:ext cx="1458518" cy="2621860"/>
          </a:xfrm>
          <a:prstGeom prst="rect">
            <a:avLst/>
          </a:prstGeom>
          <a:effectLst>
            <a:outerShdw blurRad="440413" sx="86000" sy="86000" algn="ctr" rotWithShape="0">
              <a:schemeClr val="bg1">
                <a:alpha val="85707"/>
              </a:schemeClr>
            </a:outerShdw>
          </a:effectLst>
        </p:spPr>
      </p:pic>
      <p:pic>
        <p:nvPicPr>
          <p:cNvPr id="17" name="Picture 16" descr="A bright light in the sky&#10;&#10;Description automatically generated">
            <a:extLst>
              <a:ext uri="{FF2B5EF4-FFF2-40B4-BE49-F238E27FC236}">
                <a16:creationId xmlns:a16="http://schemas.microsoft.com/office/drawing/2014/main" id="{CD4327B9-6EBA-E041-BA0B-058E83D5168B}"/>
              </a:ext>
            </a:extLst>
          </p:cNvPr>
          <p:cNvPicPr>
            <a:picLocks noChangeAspect="1"/>
          </p:cNvPicPr>
          <p:nvPr/>
        </p:nvPicPr>
        <p:blipFill>
          <a:blip r:embed="rId8"/>
          <a:stretch>
            <a:fillRect/>
          </a:stretch>
        </p:blipFill>
        <p:spPr>
          <a:xfrm>
            <a:off x="144634" y="1526264"/>
            <a:ext cx="2522581" cy="4524941"/>
          </a:xfrm>
          <a:prstGeom prst="rect">
            <a:avLst/>
          </a:prstGeom>
          <a:effectLst>
            <a:outerShdw blurRad="851029" dir="4898591" sx="99000" sy="99000" algn="ctr" rotWithShape="0">
              <a:schemeClr val="bg1">
                <a:alpha val="81948"/>
              </a:schemeClr>
            </a:outerShdw>
          </a:effectLst>
        </p:spPr>
      </p:pic>
      <p:pic>
        <p:nvPicPr>
          <p:cNvPr id="19" name="Picture 18" descr="A blue and purple chart&#10;&#10;Description automatically generated with medium confidence">
            <a:extLst>
              <a:ext uri="{FF2B5EF4-FFF2-40B4-BE49-F238E27FC236}">
                <a16:creationId xmlns:a16="http://schemas.microsoft.com/office/drawing/2014/main" id="{FFEB3FD6-E4D3-9649-8132-9BE10932B3D4}"/>
              </a:ext>
            </a:extLst>
          </p:cNvPr>
          <p:cNvPicPr>
            <a:picLocks noChangeAspect="1"/>
          </p:cNvPicPr>
          <p:nvPr/>
        </p:nvPicPr>
        <p:blipFill rotWithShape="1">
          <a:blip r:embed="rId9"/>
          <a:srcRect l="24163" t="3970" r="2913" b="9156"/>
          <a:stretch/>
        </p:blipFill>
        <p:spPr>
          <a:xfrm flipV="1">
            <a:off x="5640595" y="3168652"/>
            <a:ext cx="1458519" cy="2621859"/>
          </a:xfrm>
          <a:prstGeom prst="rect">
            <a:avLst/>
          </a:prstGeom>
          <a:effectLst>
            <a:outerShdw blurRad="440413" sx="86000" sy="86000" algn="ctr" rotWithShape="0">
              <a:schemeClr val="bg1">
                <a:alpha val="85707"/>
              </a:schemeClr>
            </a:outerShdw>
          </a:effectLst>
        </p:spPr>
      </p:pic>
      <p:sp>
        <p:nvSpPr>
          <p:cNvPr id="3" name="TextBox 2">
            <a:extLst>
              <a:ext uri="{FF2B5EF4-FFF2-40B4-BE49-F238E27FC236}">
                <a16:creationId xmlns:a16="http://schemas.microsoft.com/office/drawing/2014/main" id="{CF1298D9-9A25-B937-533F-907DEA073A81}"/>
              </a:ext>
            </a:extLst>
          </p:cNvPr>
          <p:cNvSpPr txBox="1"/>
          <p:nvPr/>
        </p:nvSpPr>
        <p:spPr>
          <a:xfrm>
            <a:off x="144633" y="6092381"/>
            <a:ext cx="2522581" cy="246221"/>
          </a:xfrm>
          <a:prstGeom prst="rect">
            <a:avLst/>
          </a:prstGeom>
          <a:solidFill>
            <a:schemeClr val="tx1">
              <a:lumMod val="65000"/>
              <a:lumOff val="35000"/>
            </a:schemeClr>
          </a:solidFill>
        </p:spPr>
        <p:txBody>
          <a:bodyPr wrap="square" rtlCol="0">
            <a:spAutoFit/>
          </a:bodyPr>
          <a:lstStyle/>
          <a:p>
            <a:pPr algn="just"/>
            <a:r>
              <a:rPr lang="en-GB" sz="1000" dirty="0">
                <a:solidFill>
                  <a:schemeClr val="bg1"/>
                </a:solidFill>
                <a:latin typeface="Optima" panose="02000503060000020004"/>
              </a:rPr>
              <a:t>Fig. 1. The original image being analysed.</a:t>
            </a:r>
          </a:p>
        </p:txBody>
      </p:sp>
      <p:sp>
        <p:nvSpPr>
          <p:cNvPr id="6" name="TextBox 5">
            <a:extLst>
              <a:ext uri="{FF2B5EF4-FFF2-40B4-BE49-F238E27FC236}">
                <a16:creationId xmlns:a16="http://schemas.microsoft.com/office/drawing/2014/main" id="{ED29AFB6-7110-CC42-5DAA-DDD3EEEC96A1}"/>
              </a:ext>
            </a:extLst>
          </p:cNvPr>
          <p:cNvSpPr txBox="1"/>
          <p:nvPr/>
        </p:nvSpPr>
        <p:spPr>
          <a:xfrm>
            <a:off x="2826410" y="6092381"/>
            <a:ext cx="2522581" cy="707886"/>
          </a:xfrm>
          <a:prstGeom prst="rect">
            <a:avLst/>
          </a:prstGeom>
          <a:solidFill>
            <a:schemeClr val="tx1">
              <a:lumMod val="65000"/>
              <a:lumOff val="35000"/>
            </a:schemeClr>
          </a:solidFill>
        </p:spPr>
        <p:txBody>
          <a:bodyPr wrap="square" rtlCol="0">
            <a:spAutoFit/>
          </a:bodyPr>
          <a:lstStyle/>
          <a:p>
            <a:pPr algn="just"/>
            <a:r>
              <a:rPr lang="en-GB" sz="1000" dirty="0">
                <a:solidFill>
                  <a:schemeClr val="bg1"/>
                </a:solidFill>
                <a:latin typeface="Optima" panose="02000503060000020004"/>
              </a:rPr>
              <a:t>Fig. 2. The background mask applied. The bright region (top) is caused by the main star and other bright regions are brighter in the original image.</a:t>
            </a:r>
          </a:p>
        </p:txBody>
      </p:sp>
      <p:sp>
        <p:nvSpPr>
          <p:cNvPr id="8" name="TextBox 7">
            <a:extLst>
              <a:ext uri="{FF2B5EF4-FFF2-40B4-BE49-F238E27FC236}">
                <a16:creationId xmlns:a16="http://schemas.microsoft.com/office/drawing/2014/main" id="{FF5F9CB0-97DB-D90B-8254-A9EF2910585F}"/>
              </a:ext>
            </a:extLst>
          </p:cNvPr>
          <p:cNvSpPr txBox="1"/>
          <p:nvPr/>
        </p:nvSpPr>
        <p:spPr>
          <a:xfrm>
            <a:off x="5537124" y="5842403"/>
            <a:ext cx="1665459" cy="738664"/>
          </a:xfrm>
          <a:prstGeom prst="rect">
            <a:avLst/>
          </a:prstGeom>
          <a:solidFill>
            <a:schemeClr val="tx1">
              <a:lumMod val="65000"/>
              <a:lumOff val="35000"/>
            </a:schemeClr>
          </a:solidFill>
        </p:spPr>
        <p:txBody>
          <a:bodyPr wrap="square" rtlCol="0">
            <a:spAutoFit/>
          </a:bodyPr>
          <a:lstStyle/>
          <a:p>
            <a:pPr algn="just"/>
            <a:r>
              <a:rPr lang="en-GB" sz="1050" dirty="0">
                <a:solidFill>
                  <a:schemeClr val="bg1"/>
                </a:solidFill>
                <a:latin typeface="Optima" panose="02000503060000020004"/>
              </a:rPr>
              <a:t>Fig. 3 &amp; 4. The image to be analysed after background is removed (top) and before (bottom).</a:t>
            </a:r>
          </a:p>
        </p:txBody>
      </p:sp>
      <p:sp>
        <p:nvSpPr>
          <p:cNvPr id="9" name="TextBox 8">
            <a:extLst>
              <a:ext uri="{FF2B5EF4-FFF2-40B4-BE49-F238E27FC236}">
                <a16:creationId xmlns:a16="http://schemas.microsoft.com/office/drawing/2014/main" id="{66DE3663-A532-8327-F79B-463A6BA26D1A}"/>
              </a:ext>
            </a:extLst>
          </p:cNvPr>
          <p:cNvSpPr txBox="1"/>
          <p:nvPr/>
        </p:nvSpPr>
        <p:spPr>
          <a:xfrm>
            <a:off x="7390721" y="3028016"/>
            <a:ext cx="4640628" cy="707886"/>
          </a:xfrm>
          <a:prstGeom prst="rect">
            <a:avLst/>
          </a:prstGeom>
          <a:solidFill>
            <a:schemeClr val="tx1">
              <a:lumMod val="65000"/>
              <a:lumOff val="35000"/>
            </a:schemeClr>
          </a:solidFill>
        </p:spPr>
        <p:txBody>
          <a:bodyPr wrap="square" rtlCol="0">
            <a:spAutoFit/>
          </a:bodyPr>
          <a:lstStyle/>
          <a:p>
            <a:pPr algn="just"/>
            <a:r>
              <a:rPr lang="en-GB" sz="1000" dirty="0">
                <a:solidFill>
                  <a:schemeClr val="bg1"/>
                </a:solidFill>
                <a:latin typeface="Optima" panose="02000503060000020004"/>
              </a:rPr>
              <a:t>Fig. 5 (above) &amp; 6. (below). The distribution of the background count before and after removal. The negative background count below are unphysical but are an artefact of the method. The negative values are part of the background so only positive counts are used for the analysis.</a:t>
            </a:r>
          </a:p>
        </p:txBody>
      </p:sp>
    </p:spTree>
    <p:extLst>
      <p:ext uri="{BB962C8B-B14F-4D97-AF65-F5344CB8AC3E}">
        <p14:creationId xmlns:p14="http://schemas.microsoft.com/office/powerpoint/2010/main" val="2295348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tars in space&#10;&#10;Description automatically generated">
            <a:extLst>
              <a:ext uri="{FF2B5EF4-FFF2-40B4-BE49-F238E27FC236}">
                <a16:creationId xmlns:a16="http://schemas.microsoft.com/office/drawing/2014/main" id="{EBA1AE9A-1AC1-9D41-9E10-B557B4885EC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4B619C-2B82-AC42-8DA8-5BB3508E0E58}"/>
              </a:ext>
            </a:extLst>
          </p:cNvPr>
          <p:cNvSpPr>
            <a:spLocks noGrp="1"/>
          </p:cNvSpPr>
          <p:nvPr>
            <p:ph type="title"/>
          </p:nvPr>
        </p:nvSpPr>
        <p:spPr>
          <a:xfrm>
            <a:off x="114299" y="151984"/>
            <a:ext cx="10515600" cy="1325563"/>
          </a:xfrm>
        </p:spPr>
        <p:txBody>
          <a:bodyPr>
            <a:normAutofit/>
          </a:bodyPr>
          <a:lstStyle/>
          <a:p>
            <a:r>
              <a:rPr lang="en-US" sz="4000" u="sng" dirty="0">
                <a:solidFill>
                  <a:schemeClr val="bg1"/>
                </a:solidFill>
                <a:latin typeface="Optima" panose="02000503060000020004" pitchFamily="2" charset="0"/>
              </a:rPr>
              <a:t>SIMULATED DATA</a:t>
            </a:r>
            <a:endParaRPr lang="en-US" sz="4000" dirty="0"/>
          </a:p>
        </p:txBody>
      </p:sp>
      <p:sp>
        <p:nvSpPr>
          <p:cNvPr id="12" name="TextBox 11">
            <a:extLst>
              <a:ext uri="{FF2B5EF4-FFF2-40B4-BE49-F238E27FC236}">
                <a16:creationId xmlns:a16="http://schemas.microsoft.com/office/drawing/2014/main" id="{FEE6FBB4-ED6B-8E41-8F4F-AAA3949FCF31}"/>
              </a:ext>
            </a:extLst>
          </p:cNvPr>
          <p:cNvSpPr txBox="1"/>
          <p:nvPr/>
        </p:nvSpPr>
        <p:spPr>
          <a:xfrm>
            <a:off x="-886845" y="2537270"/>
            <a:ext cx="6098720" cy="646331"/>
          </a:xfrm>
          <a:prstGeom prst="rect">
            <a:avLst/>
          </a:prstGeom>
          <a:noFill/>
        </p:spPr>
        <p:txBody>
          <a:bodyPr wrap="square">
            <a:spAutoFit/>
          </a:bodyPr>
          <a:lstStyle/>
          <a:p>
            <a:pPr algn="ctr"/>
            <a:r>
              <a:rPr lang="en-US" dirty="0">
                <a:latin typeface="Optima" panose="02000503060000020004" pitchFamily="2" charset="0"/>
              </a:rPr>
              <a:t>simulated gaussian</a:t>
            </a:r>
          </a:p>
          <a:p>
            <a:pPr algn="ctr"/>
            <a:r>
              <a:rPr lang="en-US" dirty="0">
                <a:latin typeface="Optima" panose="02000503060000020004" pitchFamily="2" charset="0"/>
              </a:rPr>
              <a:t>(</a:t>
            </a:r>
            <a:r>
              <a:rPr lang="en-US" dirty="0" err="1">
                <a:latin typeface="Optima" panose="02000503060000020004" pitchFamily="2" charset="0"/>
              </a:rPr>
              <a:t>suk</a:t>
            </a:r>
            <a:r>
              <a:rPr lang="en-US" dirty="0">
                <a:latin typeface="Optima" panose="02000503060000020004" pitchFamily="2" charset="0"/>
              </a:rPr>
              <a:t>)</a:t>
            </a:r>
          </a:p>
        </p:txBody>
      </p:sp>
      <p:sp>
        <p:nvSpPr>
          <p:cNvPr id="15" name="TextBox 14">
            <a:extLst>
              <a:ext uri="{FF2B5EF4-FFF2-40B4-BE49-F238E27FC236}">
                <a16:creationId xmlns:a16="http://schemas.microsoft.com/office/drawing/2014/main" id="{2960AC5C-0929-7043-BEE2-9F15B75D0B4B}"/>
              </a:ext>
            </a:extLst>
          </p:cNvPr>
          <p:cNvSpPr txBox="1"/>
          <p:nvPr/>
        </p:nvSpPr>
        <p:spPr>
          <a:xfrm>
            <a:off x="6934540" y="3321042"/>
            <a:ext cx="6098720" cy="646331"/>
          </a:xfrm>
          <a:prstGeom prst="rect">
            <a:avLst/>
          </a:prstGeom>
          <a:noFill/>
        </p:spPr>
        <p:txBody>
          <a:bodyPr wrap="square">
            <a:spAutoFit/>
          </a:bodyPr>
          <a:lstStyle/>
          <a:p>
            <a:pPr algn="ctr"/>
            <a:r>
              <a:rPr lang="en-US" dirty="0">
                <a:latin typeface="Optima" panose="02000503060000020004" pitchFamily="2" charset="0"/>
              </a:rPr>
              <a:t>multiple galaxies simulated</a:t>
            </a:r>
          </a:p>
          <a:p>
            <a:pPr algn="ctr"/>
            <a:r>
              <a:rPr lang="en-US" dirty="0">
                <a:latin typeface="Optima" panose="02000503060000020004" pitchFamily="2" charset="0"/>
              </a:rPr>
              <a:t>and fitted</a:t>
            </a:r>
          </a:p>
        </p:txBody>
      </p:sp>
      <p:pic>
        <p:nvPicPr>
          <p:cNvPr id="3" name="Picture 2" descr="fdgf">
            <a:extLst>
              <a:ext uri="{FF2B5EF4-FFF2-40B4-BE49-F238E27FC236}">
                <a16:creationId xmlns:a16="http://schemas.microsoft.com/office/drawing/2014/main" id="{646B4317-26AD-F14A-A98A-57E652874C1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83026" y="1402606"/>
            <a:ext cx="3819074" cy="2120075"/>
          </a:xfrm>
          <a:prstGeom prst="rect">
            <a:avLst/>
          </a:prstGeom>
        </p:spPr>
      </p:pic>
      <p:pic>
        <p:nvPicPr>
          <p:cNvPr id="5" name="Picture 4">
            <a:extLst>
              <a:ext uri="{FF2B5EF4-FFF2-40B4-BE49-F238E27FC236}">
                <a16:creationId xmlns:a16="http://schemas.microsoft.com/office/drawing/2014/main" id="{934527FC-1142-6D42-8B50-FAC2F457CF26}"/>
              </a:ext>
            </a:extLst>
          </p:cNvPr>
          <p:cNvPicPr>
            <a:picLocks noChangeAspect="1"/>
          </p:cNvPicPr>
          <p:nvPr/>
        </p:nvPicPr>
        <p:blipFill rotWithShape="1">
          <a:blip r:embed="rId4"/>
          <a:srcRect l="9334" t="8014" r="6617" b="5664"/>
          <a:stretch/>
        </p:blipFill>
        <p:spPr>
          <a:xfrm>
            <a:off x="283026" y="3748741"/>
            <a:ext cx="3819074" cy="2941754"/>
          </a:xfrm>
          <a:prstGeom prst="rect">
            <a:avLst/>
          </a:prstGeom>
        </p:spPr>
      </p:pic>
      <p:pic>
        <p:nvPicPr>
          <p:cNvPr id="7" name="Picture 6" descr="A green and purple dotted background&#10;&#10;Description automatically generated with medium confidence">
            <a:extLst>
              <a:ext uri="{FF2B5EF4-FFF2-40B4-BE49-F238E27FC236}">
                <a16:creationId xmlns:a16="http://schemas.microsoft.com/office/drawing/2014/main" id="{66E2C162-E843-214E-B0B6-69B009B1C526}"/>
              </a:ext>
            </a:extLst>
          </p:cNvPr>
          <p:cNvPicPr>
            <a:picLocks noChangeAspect="1"/>
          </p:cNvPicPr>
          <p:nvPr/>
        </p:nvPicPr>
        <p:blipFill>
          <a:blip r:embed="rId5"/>
          <a:stretch>
            <a:fillRect/>
          </a:stretch>
        </p:blipFill>
        <p:spPr>
          <a:xfrm>
            <a:off x="5648936" y="3429000"/>
            <a:ext cx="4642463" cy="3004611"/>
          </a:xfrm>
          <a:prstGeom prst="rect">
            <a:avLst/>
          </a:prstGeom>
        </p:spPr>
      </p:pic>
      <p:pic>
        <p:nvPicPr>
          <p:cNvPr id="19" name="Picture 18" descr="A purple background with a yellow circle&#10;&#10;Description automatically generated">
            <a:extLst>
              <a:ext uri="{FF2B5EF4-FFF2-40B4-BE49-F238E27FC236}">
                <a16:creationId xmlns:a16="http://schemas.microsoft.com/office/drawing/2014/main" id="{3B94DB00-A841-814A-BF3D-9AFB96FFEE6B}"/>
              </a:ext>
            </a:extLst>
          </p:cNvPr>
          <p:cNvPicPr>
            <a:picLocks noChangeAspect="1"/>
          </p:cNvPicPr>
          <p:nvPr/>
        </p:nvPicPr>
        <p:blipFill>
          <a:blip r:embed="rId6"/>
          <a:stretch>
            <a:fillRect/>
          </a:stretch>
        </p:blipFill>
        <p:spPr>
          <a:xfrm>
            <a:off x="5648936" y="419313"/>
            <a:ext cx="4642463" cy="2764288"/>
          </a:xfrm>
          <a:prstGeom prst="rect">
            <a:avLst/>
          </a:prstGeom>
        </p:spPr>
      </p:pic>
    </p:spTree>
    <p:extLst>
      <p:ext uri="{BB962C8B-B14F-4D97-AF65-F5344CB8AC3E}">
        <p14:creationId xmlns:p14="http://schemas.microsoft.com/office/powerpoint/2010/main" val="87301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45EA3-9887-8291-62CC-BA633B244FFB}"/>
            </a:ext>
          </a:extLst>
        </p:cNvPr>
        <p:cNvGrpSpPr/>
        <p:nvPr/>
      </p:nvGrpSpPr>
      <p:grpSpPr>
        <a:xfrm>
          <a:off x="0" y="0"/>
          <a:ext cx="0" cy="0"/>
          <a:chOff x="0" y="0"/>
          <a:chExt cx="0" cy="0"/>
        </a:xfrm>
      </p:grpSpPr>
      <p:pic>
        <p:nvPicPr>
          <p:cNvPr id="4" name="Picture 3" descr="A group of stars in space&#10;&#10;Description automatically generated">
            <a:extLst>
              <a:ext uri="{FF2B5EF4-FFF2-40B4-BE49-F238E27FC236}">
                <a16:creationId xmlns:a16="http://schemas.microsoft.com/office/drawing/2014/main" id="{BC091927-818E-34B8-2174-151EE38780F3}"/>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81A6F1-0CAD-AF1E-8714-B8752274F104}"/>
              </a:ext>
            </a:extLst>
          </p:cNvPr>
          <p:cNvSpPr>
            <a:spLocks noGrp="1"/>
          </p:cNvSpPr>
          <p:nvPr>
            <p:ph type="title"/>
          </p:nvPr>
        </p:nvSpPr>
        <p:spPr>
          <a:xfrm>
            <a:off x="609599" y="18255"/>
            <a:ext cx="10515600" cy="1325563"/>
          </a:xfrm>
        </p:spPr>
        <p:txBody>
          <a:bodyPr>
            <a:normAutofit/>
          </a:bodyPr>
          <a:lstStyle/>
          <a:p>
            <a:r>
              <a:rPr lang="en-US" sz="5400" u="sng" dirty="0">
                <a:solidFill>
                  <a:schemeClr val="bg1"/>
                </a:solidFill>
                <a:latin typeface="Optima" panose="02000503060000020004" pitchFamily="2" charset="0"/>
              </a:rPr>
              <a:t>OBJECT CATALOGUE</a:t>
            </a:r>
            <a:endParaRPr lang="en-US" sz="5400" dirty="0"/>
          </a:p>
        </p:txBody>
      </p:sp>
      <p:graphicFrame>
        <p:nvGraphicFramePr>
          <p:cNvPr id="3" name="Content Placeholder 2">
            <a:extLst>
              <a:ext uri="{FF2B5EF4-FFF2-40B4-BE49-F238E27FC236}">
                <a16:creationId xmlns:a16="http://schemas.microsoft.com/office/drawing/2014/main" id="{AAF9E335-4021-887E-8965-2E33F7718ABE}"/>
              </a:ext>
            </a:extLst>
          </p:cNvPr>
          <p:cNvGraphicFramePr>
            <a:graphicFrameLocks noGrp="1"/>
          </p:cNvGraphicFramePr>
          <p:nvPr>
            <p:ph idx="1"/>
            <p:extLst>
              <p:ext uri="{D42A27DB-BD31-4B8C-83A1-F6EECF244321}">
                <p14:modId xmlns:p14="http://schemas.microsoft.com/office/powerpoint/2010/main" val="1801709357"/>
              </p:ext>
            </p:extLst>
          </p:nvPr>
        </p:nvGraphicFramePr>
        <p:xfrm>
          <a:off x="521206" y="1452626"/>
          <a:ext cx="10980982" cy="1752600"/>
        </p:xfrm>
        <a:graphic>
          <a:graphicData uri="http://schemas.openxmlformats.org/drawingml/2006/table">
            <a:tbl>
              <a:tblPr firstRow="1" bandRow="1">
                <a:tableStyleId>{5C22544A-7EE6-4342-B048-85BDC9FD1C3A}</a:tableStyleId>
              </a:tblPr>
              <a:tblGrid>
                <a:gridCol w="890568">
                  <a:extLst>
                    <a:ext uri="{9D8B030D-6E8A-4147-A177-3AD203B41FA5}">
                      <a16:colId xmlns:a16="http://schemas.microsoft.com/office/drawing/2014/main" val="2795502447"/>
                    </a:ext>
                  </a:extLst>
                </a:gridCol>
                <a:gridCol w="1260801">
                  <a:extLst>
                    <a:ext uri="{9D8B030D-6E8A-4147-A177-3AD203B41FA5}">
                      <a16:colId xmlns:a16="http://schemas.microsoft.com/office/drawing/2014/main" val="3062188744"/>
                    </a:ext>
                  </a:extLst>
                </a:gridCol>
                <a:gridCol w="1150731">
                  <a:extLst>
                    <a:ext uri="{9D8B030D-6E8A-4147-A177-3AD203B41FA5}">
                      <a16:colId xmlns:a16="http://schemas.microsoft.com/office/drawing/2014/main" val="814172189"/>
                    </a:ext>
                  </a:extLst>
                </a:gridCol>
                <a:gridCol w="1390884">
                  <a:extLst>
                    <a:ext uri="{9D8B030D-6E8A-4147-A177-3AD203B41FA5}">
                      <a16:colId xmlns:a16="http://schemas.microsoft.com/office/drawing/2014/main" val="1320486722"/>
                    </a:ext>
                  </a:extLst>
                </a:gridCol>
                <a:gridCol w="1407562">
                  <a:extLst>
                    <a:ext uri="{9D8B030D-6E8A-4147-A177-3AD203B41FA5}">
                      <a16:colId xmlns:a16="http://schemas.microsoft.com/office/drawing/2014/main" val="3979533620"/>
                    </a:ext>
                  </a:extLst>
                </a:gridCol>
                <a:gridCol w="1220109">
                  <a:extLst>
                    <a:ext uri="{9D8B030D-6E8A-4147-A177-3AD203B41FA5}">
                      <a16:colId xmlns:a16="http://schemas.microsoft.com/office/drawing/2014/main" val="1193390725"/>
                    </a:ext>
                  </a:extLst>
                </a:gridCol>
                <a:gridCol w="1220109">
                  <a:extLst>
                    <a:ext uri="{9D8B030D-6E8A-4147-A177-3AD203B41FA5}">
                      <a16:colId xmlns:a16="http://schemas.microsoft.com/office/drawing/2014/main" val="631070220"/>
                    </a:ext>
                  </a:extLst>
                </a:gridCol>
                <a:gridCol w="1220109">
                  <a:extLst>
                    <a:ext uri="{9D8B030D-6E8A-4147-A177-3AD203B41FA5}">
                      <a16:colId xmlns:a16="http://schemas.microsoft.com/office/drawing/2014/main" val="2744701552"/>
                    </a:ext>
                  </a:extLst>
                </a:gridCol>
                <a:gridCol w="1220109">
                  <a:extLst>
                    <a:ext uri="{9D8B030D-6E8A-4147-A177-3AD203B41FA5}">
                      <a16:colId xmlns:a16="http://schemas.microsoft.com/office/drawing/2014/main" val="1918231953"/>
                    </a:ext>
                  </a:extLst>
                </a:gridCol>
              </a:tblGrid>
              <a:tr h="370840">
                <a:tc>
                  <a:txBody>
                    <a:bodyPr/>
                    <a:lstStyle/>
                    <a:p>
                      <a:r>
                        <a:rPr lang="en-GB" dirty="0"/>
                        <a:t>Index</a:t>
                      </a:r>
                    </a:p>
                  </a:txBody>
                  <a:tcPr/>
                </a:tc>
                <a:tc>
                  <a:txBody>
                    <a:bodyPr/>
                    <a:lstStyle/>
                    <a:p>
                      <a:r>
                        <a:rPr lang="en-GB" dirty="0"/>
                        <a:t>Class</a:t>
                      </a:r>
                    </a:p>
                  </a:txBody>
                  <a:tcPr/>
                </a:tc>
                <a:tc>
                  <a:txBody>
                    <a:bodyPr/>
                    <a:lstStyle/>
                    <a:p>
                      <a:r>
                        <a:rPr lang="en-GB" dirty="0"/>
                        <a:t>Num Objects</a:t>
                      </a:r>
                    </a:p>
                  </a:txBody>
                  <a:tcPr/>
                </a:tc>
                <a:tc>
                  <a:txBody>
                    <a:bodyPr/>
                    <a:lstStyle/>
                    <a:p>
                      <a:r>
                        <a:rPr lang="en-GB" dirty="0" err="1"/>
                        <a:t>Avg</a:t>
                      </a:r>
                      <a:r>
                        <a:rPr lang="en-GB" dirty="0"/>
                        <a:t> Magnitude</a:t>
                      </a:r>
                    </a:p>
                  </a:txBody>
                  <a:tcPr/>
                </a:tc>
                <a:tc>
                  <a:txBody>
                    <a:bodyPr/>
                    <a:lstStyle/>
                    <a:p>
                      <a:r>
                        <a:rPr lang="en-GB" dirty="0"/>
                        <a:t>Total Magnitude</a:t>
                      </a:r>
                    </a:p>
                  </a:txBody>
                  <a:tcPr/>
                </a:tc>
                <a:tc>
                  <a:txBody>
                    <a:bodyPr/>
                    <a:lstStyle/>
                    <a:p>
                      <a:r>
                        <a:rPr lang="en-GB" dirty="0"/>
                        <a:t>Total Count</a:t>
                      </a:r>
                    </a:p>
                  </a:txBody>
                  <a:tcPr/>
                </a:tc>
                <a:tc>
                  <a:txBody>
                    <a:bodyPr/>
                    <a:lstStyle/>
                    <a:p>
                      <a:r>
                        <a:rPr lang="en-GB" dirty="0"/>
                        <a:t>Count Error</a:t>
                      </a:r>
                    </a:p>
                  </a:txBody>
                  <a:tcPr/>
                </a:tc>
                <a:tc>
                  <a:txBody>
                    <a:bodyPr/>
                    <a:lstStyle/>
                    <a:p>
                      <a:r>
                        <a:rPr lang="en-GB" dirty="0"/>
                        <a:t>Size</a:t>
                      </a:r>
                    </a:p>
                  </a:txBody>
                  <a:tcPr/>
                </a:tc>
                <a:tc>
                  <a:txBody>
                    <a:bodyPr/>
                    <a:lstStyle/>
                    <a:p>
                      <a:r>
                        <a:rPr lang="en-GB" dirty="0"/>
                        <a:t>Centre</a:t>
                      </a:r>
                    </a:p>
                  </a:txBody>
                  <a:tcPr/>
                </a:tc>
                <a:extLst>
                  <a:ext uri="{0D108BD9-81ED-4DB2-BD59-A6C34878D82A}">
                    <a16:rowId xmlns:a16="http://schemas.microsoft.com/office/drawing/2014/main" val="974565491"/>
                  </a:ext>
                </a:extLst>
              </a:tr>
              <a:tr h="370840">
                <a:tc>
                  <a:txBody>
                    <a:bodyPr/>
                    <a:lstStyle/>
                    <a:p>
                      <a:endParaRPr lang="en-GB" dirty="0"/>
                    </a:p>
                  </a:txBody>
                  <a:tcPr/>
                </a:tc>
                <a:tc>
                  <a:txBody>
                    <a:bodyPr/>
                    <a:lstStyle/>
                    <a:p>
                      <a:r>
                        <a:rPr lang="en-GB" dirty="0"/>
                        <a:t>Star</a:t>
                      </a:r>
                    </a:p>
                  </a:txBody>
                  <a:tcPr/>
                </a:tc>
                <a:tc>
                  <a:txBody>
                    <a:bodyPr/>
                    <a:lstStyle/>
                    <a:p>
                      <a:r>
                        <a:rPr lang="en-GB" dirty="0"/>
                        <a:t>1</a:t>
                      </a:r>
                    </a:p>
                  </a:txBody>
                  <a:tcP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008749812"/>
                  </a:ext>
                </a:extLst>
              </a:tr>
              <a:tr h="370840">
                <a:tc>
                  <a:txBody>
                    <a:bodyPr/>
                    <a:lstStyle/>
                    <a:p>
                      <a:r>
                        <a:rPr lang="en-GB"/>
                        <a:t>41</a:t>
                      </a:r>
                      <a:endParaRPr lang="en-GB" dirty="0"/>
                    </a:p>
                  </a:txBody>
                  <a:tcPr/>
                </a:tc>
                <a:tc>
                  <a:txBody>
                    <a:bodyPr/>
                    <a:lstStyle/>
                    <a:p>
                      <a:r>
                        <a:rPr lang="en-GB" dirty="0"/>
                        <a:t>Cluster</a:t>
                      </a:r>
                    </a:p>
                  </a:txBody>
                  <a:tcPr/>
                </a:tc>
                <a:tc>
                  <a:txBody>
                    <a:bodyPr/>
                    <a:lstStyle/>
                    <a:p>
                      <a:r>
                        <a:rPr lang="en-GB" dirty="0"/>
                        <a:t>2</a:t>
                      </a:r>
                    </a:p>
                  </a:txBody>
                  <a:tcPr/>
                </a:tc>
                <a:tc>
                  <a:txBody>
                    <a:bodyPr/>
                    <a:lstStyle/>
                    <a:p>
                      <a:r>
                        <a:rPr lang="en-GB" dirty="0"/>
                        <a:t>24.08</a:t>
                      </a:r>
                    </a:p>
                  </a:txBody>
                  <a:tcPr/>
                </a:tc>
                <a:tc>
                  <a:txBody>
                    <a:bodyPr/>
                    <a:lstStyle/>
                    <a:p>
                      <a:r>
                        <a:rPr lang="en-GB" dirty="0"/>
                        <a:t>8.56</a:t>
                      </a:r>
                    </a:p>
                  </a:txBody>
                  <a:tcPr/>
                </a:tc>
                <a:tc>
                  <a:txBody>
                    <a:bodyPr/>
                    <a:lstStyle/>
                    <a:p>
                      <a:r>
                        <a:rPr lang="en-GB" dirty="0"/>
                        <a:t>41500</a:t>
                      </a:r>
                    </a:p>
                  </a:txBody>
                  <a:tcPr/>
                </a:tc>
                <a:tc>
                  <a:txBody>
                    <a:bodyPr/>
                    <a:lstStyle/>
                    <a:p>
                      <a:r>
                        <a:rPr lang="en-GB" dirty="0"/>
                        <a:t>600</a:t>
                      </a:r>
                    </a:p>
                  </a:txBody>
                  <a:tcPr/>
                </a:tc>
                <a:tc>
                  <a:txBody>
                    <a:bodyPr/>
                    <a:lstStyle/>
                    <a:p>
                      <a:r>
                        <a:rPr lang="en-GB" dirty="0"/>
                        <a:t>910</a:t>
                      </a:r>
                    </a:p>
                  </a:txBody>
                  <a:tcPr/>
                </a:tc>
                <a:tc>
                  <a:txBody>
                    <a:bodyPr/>
                    <a:lstStyle/>
                    <a:p>
                      <a:r>
                        <a:rPr lang="en-GB" dirty="0"/>
                        <a:t>(3596,285)</a:t>
                      </a:r>
                    </a:p>
                  </a:txBody>
                  <a:tcPr/>
                </a:tc>
                <a:extLst>
                  <a:ext uri="{0D108BD9-81ED-4DB2-BD59-A6C34878D82A}">
                    <a16:rowId xmlns:a16="http://schemas.microsoft.com/office/drawing/2014/main" val="466030588"/>
                  </a:ext>
                </a:extLst>
              </a:tr>
              <a:tr h="370840">
                <a:tc>
                  <a:txBody>
                    <a:bodyPr/>
                    <a:lstStyle/>
                    <a:p>
                      <a:endParaRPr lang="en-GB" dirty="0"/>
                    </a:p>
                  </a:txBody>
                  <a:tcPr/>
                </a:tc>
                <a:tc>
                  <a:txBody>
                    <a:bodyPr/>
                    <a:lstStyle/>
                    <a:p>
                      <a:r>
                        <a:rPr lang="en-GB" dirty="0"/>
                        <a:t>Galaxy</a:t>
                      </a:r>
                    </a:p>
                  </a:txBody>
                  <a:tcPr/>
                </a:tc>
                <a:tc>
                  <a:txBody>
                    <a:bodyPr/>
                    <a:lstStyle/>
                    <a:p>
                      <a:r>
                        <a:rPr lang="en-GB" dirty="0"/>
                        <a:t>1</a:t>
                      </a:r>
                    </a:p>
                  </a:txBody>
                  <a:tcP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458747064"/>
                  </a:ext>
                </a:extLst>
              </a:tr>
            </a:tbl>
          </a:graphicData>
        </a:graphic>
      </p:graphicFrame>
      <p:sp>
        <p:nvSpPr>
          <p:cNvPr id="16" name="TextBox 15">
            <a:extLst>
              <a:ext uri="{FF2B5EF4-FFF2-40B4-BE49-F238E27FC236}">
                <a16:creationId xmlns:a16="http://schemas.microsoft.com/office/drawing/2014/main" id="{55382035-7BBE-E52D-7F2E-77B16FBABDFA}"/>
              </a:ext>
            </a:extLst>
          </p:cNvPr>
          <p:cNvSpPr txBox="1"/>
          <p:nvPr/>
        </p:nvSpPr>
        <p:spPr>
          <a:xfrm>
            <a:off x="836499" y="4333413"/>
            <a:ext cx="6098720" cy="369332"/>
          </a:xfrm>
          <a:prstGeom prst="rect">
            <a:avLst/>
          </a:prstGeom>
          <a:noFill/>
        </p:spPr>
        <p:txBody>
          <a:bodyPr wrap="square">
            <a:spAutoFit/>
          </a:bodyPr>
          <a:lstStyle/>
          <a:p>
            <a:pPr algn="ctr"/>
            <a:r>
              <a:rPr lang="en-US" dirty="0">
                <a:latin typeface="Optima" panose="02000503060000020004" pitchFamily="2" charset="0"/>
              </a:rPr>
              <a:t>galaxy detection</a:t>
            </a:r>
          </a:p>
        </p:txBody>
      </p:sp>
    </p:spTree>
    <p:extLst>
      <p:ext uri="{BB962C8B-B14F-4D97-AF65-F5344CB8AC3E}">
        <p14:creationId xmlns:p14="http://schemas.microsoft.com/office/powerpoint/2010/main" val="112633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tars in space&#10;&#10;Description automatically generated">
            <a:extLst>
              <a:ext uri="{FF2B5EF4-FFF2-40B4-BE49-F238E27FC236}">
                <a16:creationId xmlns:a16="http://schemas.microsoft.com/office/drawing/2014/main" id="{EBA1AE9A-1AC1-9D41-9E10-B557B4885EC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4B619C-2B82-AC42-8DA8-5BB3508E0E58}"/>
              </a:ext>
            </a:extLst>
          </p:cNvPr>
          <p:cNvSpPr>
            <a:spLocks noGrp="1"/>
          </p:cNvSpPr>
          <p:nvPr>
            <p:ph type="title"/>
          </p:nvPr>
        </p:nvSpPr>
        <p:spPr>
          <a:xfrm>
            <a:off x="609599" y="18255"/>
            <a:ext cx="10515600" cy="1325563"/>
          </a:xfrm>
        </p:spPr>
        <p:txBody>
          <a:bodyPr>
            <a:normAutofit/>
          </a:bodyPr>
          <a:lstStyle/>
          <a:p>
            <a:r>
              <a:rPr lang="en-US" sz="5400" u="sng" dirty="0">
                <a:solidFill>
                  <a:schemeClr val="bg1"/>
                </a:solidFill>
                <a:latin typeface="Optima" panose="02000503060000020004" pitchFamily="2" charset="0"/>
              </a:rPr>
              <a:t>Log(N) Plot</a:t>
            </a:r>
            <a:endParaRPr lang="en-US" sz="5400" dirty="0"/>
          </a:p>
        </p:txBody>
      </p:sp>
      <p:sp>
        <p:nvSpPr>
          <p:cNvPr id="15" name="Rectangle 14">
            <a:extLst>
              <a:ext uri="{FF2B5EF4-FFF2-40B4-BE49-F238E27FC236}">
                <a16:creationId xmlns:a16="http://schemas.microsoft.com/office/drawing/2014/main" id="{7F10D158-84F7-B340-802C-9DCB51B43B28}"/>
              </a:ext>
            </a:extLst>
          </p:cNvPr>
          <p:cNvSpPr/>
          <p:nvPr/>
        </p:nvSpPr>
        <p:spPr>
          <a:xfrm>
            <a:off x="6839712" y="1513676"/>
            <a:ext cx="5084064" cy="42387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9B9ED21A-45B2-0B45-98B1-40E1BEFC3258}"/>
              </a:ext>
            </a:extLst>
          </p:cNvPr>
          <p:cNvSpPr txBox="1"/>
          <p:nvPr/>
        </p:nvSpPr>
        <p:spPr>
          <a:xfrm>
            <a:off x="-886845" y="2537270"/>
            <a:ext cx="6098720" cy="369332"/>
          </a:xfrm>
          <a:prstGeom prst="rect">
            <a:avLst/>
          </a:prstGeom>
          <a:noFill/>
        </p:spPr>
        <p:txBody>
          <a:bodyPr wrap="square">
            <a:spAutoFit/>
          </a:bodyPr>
          <a:lstStyle/>
          <a:p>
            <a:pPr algn="ctr"/>
            <a:r>
              <a:rPr lang="en-US" dirty="0">
                <a:latin typeface="Optima" panose="02000503060000020004" pitchFamily="2" charset="0"/>
              </a:rPr>
              <a:t>log plot</a:t>
            </a:r>
          </a:p>
        </p:txBody>
      </p:sp>
      <p:sp>
        <p:nvSpPr>
          <p:cNvPr id="8" name="TextBox 7">
            <a:extLst>
              <a:ext uri="{FF2B5EF4-FFF2-40B4-BE49-F238E27FC236}">
                <a16:creationId xmlns:a16="http://schemas.microsoft.com/office/drawing/2014/main" id="{9C2BA154-5D93-7D43-956D-9BE9BDE76FAC}"/>
              </a:ext>
            </a:extLst>
          </p:cNvPr>
          <p:cNvSpPr txBox="1"/>
          <p:nvPr/>
        </p:nvSpPr>
        <p:spPr>
          <a:xfrm>
            <a:off x="6444684" y="2863841"/>
            <a:ext cx="6098720" cy="369332"/>
          </a:xfrm>
          <a:prstGeom prst="rect">
            <a:avLst/>
          </a:prstGeom>
          <a:noFill/>
        </p:spPr>
        <p:txBody>
          <a:bodyPr wrap="square">
            <a:spAutoFit/>
          </a:bodyPr>
          <a:lstStyle/>
          <a:p>
            <a:pPr algn="ctr"/>
            <a:r>
              <a:rPr lang="en-US" dirty="0">
                <a:latin typeface="Optima" panose="02000503060000020004" pitchFamily="2" charset="0"/>
              </a:rPr>
              <a:t>Histogram</a:t>
            </a:r>
          </a:p>
        </p:txBody>
      </p:sp>
      <p:pic>
        <p:nvPicPr>
          <p:cNvPr id="5" name="Picture 4" descr="A graph of a graph&#10;&#10;Description automatically generated">
            <a:extLst>
              <a:ext uri="{FF2B5EF4-FFF2-40B4-BE49-F238E27FC236}">
                <a16:creationId xmlns:a16="http://schemas.microsoft.com/office/drawing/2014/main" id="{1C3D18C2-E3D4-26AA-4700-8B15D40299CD}"/>
              </a:ext>
            </a:extLst>
          </p:cNvPr>
          <p:cNvPicPr>
            <a:picLocks noChangeAspect="1"/>
          </p:cNvPicPr>
          <p:nvPr/>
        </p:nvPicPr>
        <p:blipFill>
          <a:blip r:embed="rId3"/>
          <a:stretch>
            <a:fillRect/>
          </a:stretch>
        </p:blipFill>
        <p:spPr>
          <a:xfrm>
            <a:off x="629633" y="1513676"/>
            <a:ext cx="5885470" cy="4238759"/>
          </a:xfrm>
          <a:prstGeom prst="rect">
            <a:avLst/>
          </a:prstGeom>
        </p:spPr>
      </p:pic>
      <p:sp>
        <p:nvSpPr>
          <p:cNvPr id="6" name="TextBox 5">
            <a:extLst>
              <a:ext uri="{FF2B5EF4-FFF2-40B4-BE49-F238E27FC236}">
                <a16:creationId xmlns:a16="http://schemas.microsoft.com/office/drawing/2014/main" id="{48488A30-DC23-3C83-D0F6-D3E369A44424}"/>
              </a:ext>
            </a:extLst>
          </p:cNvPr>
          <p:cNvSpPr txBox="1"/>
          <p:nvPr/>
        </p:nvSpPr>
        <p:spPr>
          <a:xfrm>
            <a:off x="629633" y="5877132"/>
            <a:ext cx="5885470" cy="553998"/>
          </a:xfrm>
          <a:prstGeom prst="rect">
            <a:avLst/>
          </a:prstGeom>
          <a:solidFill>
            <a:schemeClr val="tx1">
              <a:lumMod val="65000"/>
              <a:lumOff val="35000"/>
            </a:schemeClr>
          </a:solidFill>
        </p:spPr>
        <p:txBody>
          <a:bodyPr wrap="square" rtlCol="0">
            <a:spAutoFit/>
          </a:bodyPr>
          <a:lstStyle/>
          <a:p>
            <a:pPr algn="just"/>
            <a:r>
              <a:rPr lang="en-GB" sz="1000" dirty="0">
                <a:solidFill>
                  <a:schemeClr val="bg1"/>
                </a:solidFill>
                <a:latin typeface="Optima" panose="02000503060000020004"/>
              </a:rPr>
              <a:t>Fig.1. Plot of Log10(N) against object magnitude where N is the cumulative frequency of objects brighter than m. The gradient 0.6m is shown which fits our data but highlights issues with our method compared to the deep-field distribution assumption</a:t>
            </a:r>
          </a:p>
        </p:txBody>
      </p:sp>
      <p:sp>
        <p:nvSpPr>
          <p:cNvPr id="11" name="TextBox 10">
            <a:extLst>
              <a:ext uri="{FF2B5EF4-FFF2-40B4-BE49-F238E27FC236}">
                <a16:creationId xmlns:a16="http://schemas.microsoft.com/office/drawing/2014/main" id="{C9BB53C5-A247-58EF-3BBB-0FADA9971FCF}"/>
              </a:ext>
            </a:extLst>
          </p:cNvPr>
          <p:cNvSpPr txBox="1"/>
          <p:nvPr/>
        </p:nvSpPr>
        <p:spPr>
          <a:xfrm>
            <a:off x="6839712" y="5857287"/>
            <a:ext cx="5084064" cy="400110"/>
          </a:xfrm>
          <a:prstGeom prst="rect">
            <a:avLst/>
          </a:prstGeom>
          <a:solidFill>
            <a:schemeClr val="tx1">
              <a:lumMod val="65000"/>
              <a:lumOff val="35000"/>
            </a:schemeClr>
          </a:solidFill>
        </p:spPr>
        <p:txBody>
          <a:bodyPr wrap="square" rtlCol="0">
            <a:spAutoFit/>
          </a:bodyPr>
          <a:lstStyle/>
          <a:p>
            <a:pPr algn="just"/>
            <a:r>
              <a:rPr lang="en-GB" sz="1000" dirty="0">
                <a:solidFill>
                  <a:schemeClr val="bg1"/>
                </a:solidFill>
                <a:latin typeface="Optima" panose="02000503060000020004"/>
              </a:rPr>
              <a:t>Fig.2. Histogram showing the distribution of the magnitude of galaxies used in the cumulative log plot in Fig. 1.</a:t>
            </a:r>
          </a:p>
        </p:txBody>
      </p:sp>
      <p:pic>
        <p:nvPicPr>
          <p:cNvPr id="13" name="Picture 12" descr="A graph with numbers and a line&#10;&#10;Description automatically generated">
            <a:extLst>
              <a:ext uri="{FF2B5EF4-FFF2-40B4-BE49-F238E27FC236}">
                <a16:creationId xmlns:a16="http://schemas.microsoft.com/office/drawing/2014/main" id="{2A072337-A8E7-6408-2C69-DBF2ACFEB932}"/>
              </a:ext>
            </a:extLst>
          </p:cNvPr>
          <p:cNvPicPr>
            <a:picLocks noChangeAspect="1"/>
          </p:cNvPicPr>
          <p:nvPr/>
        </p:nvPicPr>
        <p:blipFill>
          <a:blip r:embed="rId4"/>
          <a:stretch>
            <a:fillRect/>
          </a:stretch>
        </p:blipFill>
        <p:spPr>
          <a:xfrm>
            <a:off x="6839712" y="2057798"/>
            <a:ext cx="5084064" cy="3424228"/>
          </a:xfrm>
          <a:prstGeom prst="rect">
            <a:avLst/>
          </a:prstGeom>
        </p:spPr>
      </p:pic>
      <p:sp>
        <p:nvSpPr>
          <p:cNvPr id="14" name="TextBox 13">
            <a:extLst>
              <a:ext uri="{FF2B5EF4-FFF2-40B4-BE49-F238E27FC236}">
                <a16:creationId xmlns:a16="http://schemas.microsoft.com/office/drawing/2014/main" id="{2FC560F1-FC03-D83E-BFCF-D4944B54E8E8}"/>
              </a:ext>
            </a:extLst>
          </p:cNvPr>
          <p:cNvSpPr txBox="1"/>
          <p:nvPr/>
        </p:nvSpPr>
        <p:spPr>
          <a:xfrm>
            <a:off x="6839712" y="1623635"/>
            <a:ext cx="5084064" cy="369332"/>
          </a:xfrm>
          <a:prstGeom prst="rect">
            <a:avLst/>
          </a:prstGeom>
          <a:noFill/>
        </p:spPr>
        <p:txBody>
          <a:bodyPr wrap="square" rtlCol="0">
            <a:spAutoFit/>
          </a:bodyPr>
          <a:lstStyle/>
          <a:p>
            <a:pPr algn="ctr"/>
            <a:r>
              <a:rPr lang="en-GB" dirty="0"/>
              <a:t>Histogram of Number of Objects against Magnitude</a:t>
            </a:r>
          </a:p>
        </p:txBody>
      </p:sp>
    </p:spTree>
    <p:extLst>
      <p:ext uri="{BB962C8B-B14F-4D97-AF65-F5344CB8AC3E}">
        <p14:creationId xmlns:p14="http://schemas.microsoft.com/office/powerpoint/2010/main" val="3518350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824dc1e-44c0-4efe-b74b-a94a55af78a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FD0E73EF8D4E8488149171CF661EA72" ma:contentTypeVersion="17" ma:contentTypeDescription="Create a new document." ma:contentTypeScope="" ma:versionID="a597759aea190dc1ce8d30ef7f9b8e46">
  <xsd:schema xmlns:xsd="http://www.w3.org/2001/XMLSchema" xmlns:xs="http://www.w3.org/2001/XMLSchema" xmlns:p="http://schemas.microsoft.com/office/2006/metadata/properties" xmlns:ns3="5824dc1e-44c0-4efe-b74b-a94a55af78a1" xmlns:ns4="df5f9cd1-c080-4613-93de-1f9878b28776" targetNamespace="http://schemas.microsoft.com/office/2006/metadata/properties" ma:root="true" ma:fieldsID="de09c725d64569305b5169e84f85fdc8" ns3:_="" ns4:_="">
    <xsd:import namespace="5824dc1e-44c0-4efe-b74b-a94a55af78a1"/>
    <xsd:import namespace="df5f9cd1-c080-4613-93de-1f9878b2877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MediaServiceObjectDetectorVersions" minOccurs="0"/>
                <xsd:element ref="ns3:_activity"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24dc1e-44c0-4efe-b74b-a94a55af78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f5f9cd1-c080-4613-93de-1f9878b287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2BBB5E-0F40-459D-A56C-BEDD277D2C1A}">
  <ds:schemaRefs>
    <ds:schemaRef ds:uri="http://schemas.microsoft.com/office/2006/metadata/properties"/>
    <ds:schemaRef ds:uri="http://www.w3.org/XML/1998/namespace"/>
    <ds:schemaRef ds:uri="df5f9cd1-c080-4613-93de-1f9878b28776"/>
    <ds:schemaRef ds:uri="http://schemas.microsoft.com/office/2006/documentManagement/types"/>
    <ds:schemaRef ds:uri="http://purl.org/dc/dcmitype/"/>
    <ds:schemaRef ds:uri="http://purl.org/dc/terms/"/>
    <ds:schemaRef ds:uri="5824dc1e-44c0-4efe-b74b-a94a55af78a1"/>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B7CD58BF-1226-4C8D-A0AC-6BF56A308BAB}">
  <ds:schemaRefs>
    <ds:schemaRef ds:uri="http://schemas.microsoft.com/sharepoint/v3/contenttype/forms"/>
  </ds:schemaRefs>
</ds:datastoreItem>
</file>

<file path=customXml/itemProps3.xml><?xml version="1.0" encoding="utf-8"?>
<ds:datastoreItem xmlns:ds="http://schemas.openxmlformats.org/officeDocument/2006/customXml" ds:itemID="{C60637EC-877A-4003-AAF6-F9E0A91A6E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24dc1e-44c0-4efe-b74b-a94a55af78a1"/>
    <ds:schemaRef ds:uri="df5f9cd1-c080-4613-93de-1f9878b287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2442</TotalTime>
  <Words>797</Words>
  <Application>Microsoft Macintosh PowerPoint</Application>
  <PresentationFormat>Widescreen</PresentationFormat>
  <Paragraphs>89</Paragraphs>
  <Slides>13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Optima</vt:lpstr>
      <vt:lpstr>Office Theme</vt:lpstr>
      <vt:lpstr>RESULTS</vt:lpstr>
      <vt:lpstr>ASTRONOMICAL  IMAGE PROCESSING</vt:lpstr>
      <vt:lpstr>PowerPoint Presentation</vt:lpstr>
      <vt:lpstr>PowerPoint Presentation</vt:lpstr>
      <vt:lpstr>AIMS</vt:lpstr>
      <vt:lpstr>BACKGROUND MASK</vt:lpstr>
      <vt:lpstr>SIMULATED DATA</vt:lpstr>
      <vt:lpstr>OBJECT CATALOGUE</vt:lpstr>
      <vt:lpstr>Log(N) Plot</vt:lpstr>
      <vt:lpstr>Discussion</vt:lpstr>
      <vt:lpstr>Discussion</vt:lpstr>
      <vt:lpstr>Discussion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ASTRONOMICAL  IMAGE PROCESSING</dc:title>
  <dc:creator>Asad, Sukorno</dc:creator>
  <cp:lastModifiedBy>Asad, Sukorno</cp:lastModifiedBy>
  <cp:revision>10</cp:revision>
  <dcterms:created xsi:type="dcterms:W3CDTF">2024-01-31T23:39:53Z</dcterms:created>
  <dcterms:modified xsi:type="dcterms:W3CDTF">2024-02-05T11:46:50Z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0x010100DFD0E73EF8D4E8488149171CF661EA72</vt:lpwstr>
  </property>
</Properties>
</file>